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Inter"/>
      <p:regular r:id="rId17"/>
      <p:bold r:id="rId18"/>
      <p:italic r:id="rId19"/>
      <p:boldItalic r:id="rId20"/>
    </p:embeddedFont>
    <p:embeddedFont>
      <p:font typeface="Petrona"/>
      <p:bold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boldItalic.fntdata"/><Relationship Id="rId11" Type="http://schemas.openxmlformats.org/officeDocument/2006/relationships/slide" Target="slides/slide5.xml"/><Relationship Id="rId22" Type="http://schemas.openxmlformats.org/officeDocument/2006/relationships/font" Target="fonts/Petrona-boldItalic.fntdata"/><Relationship Id="rId10" Type="http://schemas.openxmlformats.org/officeDocument/2006/relationships/slide" Target="slides/slide4.xml"/><Relationship Id="rId21" Type="http://schemas.openxmlformats.org/officeDocument/2006/relationships/font" Target="fonts/Petrona-bold.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Inter-regular.fntdata"/><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Inter-italic.fntdata"/><Relationship Id="rId6" Type="http://schemas.openxmlformats.org/officeDocument/2006/relationships/notesMaster" Target="notesMasters/notesMaster1.xml"/><Relationship Id="rId18" Type="http://schemas.openxmlformats.org/officeDocument/2006/relationships/font" Target="fonts/Inter-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c822884fd3_3_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3c822884fd3_3_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35" name="Google Shape;135;g3c822884fd3_3_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c822884fd3_8_9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3c822884fd3_8_9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87" name="Google Shape;287;g3c822884fd3_8_9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c822884fd3_3_14: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g3c822884fd3_3_14: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44" name="Google Shape;144;g3c822884fd3_3_14: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c822884fd3_6_42: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3c822884fd3_6_42: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71" name="Google Shape;171;g3c822884fd3_6_42: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c822884fd3_8_0: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3c822884fd3_8_0: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193" name="Google Shape;193;g3c822884fd3_8_0: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c822884fd3_0_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3c822884fd3_0_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12" name="Google Shape;212;g3c822884fd3_0_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c822884fd3_0_28: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3c822884fd3_0_28: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22" name="Google Shape;222;g3c822884fd3_0_28: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c822884fd3_0_43:notes"/>
          <p:cNvSpPr/>
          <p:nvPr>
            <p:ph idx="2" type="sldImg"/>
          </p:nvPr>
        </p:nvSpPr>
        <p:spPr>
          <a:xfrm>
            <a:off x="571500" y="714375"/>
            <a:ext cx="4572000" cy="19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3c822884fd3_0_43:notes"/>
          <p:cNvSpPr txBox="1"/>
          <p:nvPr>
            <p:ph idx="1" type="body"/>
          </p:nvPr>
        </p:nvSpPr>
        <p:spPr>
          <a:xfrm>
            <a:off x="571500" y="2750344"/>
            <a:ext cx="4572000" cy="2250300"/>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36" name="Google Shape;236;g3c822884fd3_0_43:notes"/>
          <p:cNvSpPr txBox="1"/>
          <p:nvPr>
            <p:ph idx="12" type="sldNum"/>
          </p:nvPr>
        </p:nvSpPr>
        <p:spPr>
          <a:xfrm>
            <a:off x="3237178" y="5428258"/>
            <a:ext cx="2476500" cy="286800"/>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c822884fd3_8_53: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3c822884fd3_8_53: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46" name="Google Shape;246;g3c822884fd3_8_53: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c822884fd3_8_69:notes"/>
          <p:cNvSpPr/>
          <p:nvPr>
            <p:ph idx="2" type="sldImg"/>
          </p:nvPr>
        </p:nvSpPr>
        <p:spPr>
          <a:xfrm>
            <a:off x="571500" y="714375"/>
            <a:ext cx="4572000" cy="19288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3c822884fd3_8_69:notes"/>
          <p:cNvSpPr txBox="1"/>
          <p:nvPr>
            <p:ph idx="1" type="body"/>
          </p:nvPr>
        </p:nvSpPr>
        <p:spPr>
          <a:xfrm>
            <a:off x="571500" y="2750344"/>
            <a:ext cx="4572000" cy="2250281"/>
          </a:xfrm>
          <a:prstGeom prst="rect">
            <a:avLst/>
          </a:prstGeom>
          <a:noFill/>
          <a:ln>
            <a:noFill/>
          </a:ln>
        </p:spPr>
        <p:txBody>
          <a:bodyPr anchorCtr="0" anchor="t" bIns="34900" lIns="69850" spcFirstLastPara="1" rIns="69850" wrap="square" tIns="34900">
            <a:noAutofit/>
          </a:bodyPr>
          <a:lstStyle/>
          <a:p>
            <a:pPr indent="0" lvl="0" marL="0" rtl="0" algn="l">
              <a:spcBef>
                <a:spcPts val="0"/>
              </a:spcBef>
              <a:spcAft>
                <a:spcPts val="0"/>
              </a:spcAft>
              <a:buNone/>
            </a:pPr>
            <a:r>
              <a:t/>
            </a:r>
            <a:endParaRPr sz="1100"/>
          </a:p>
        </p:txBody>
      </p:sp>
      <p:sp>
        <p:nvSpPr>
          <p:cNvPr id="263" name="Google Shape;263;g3c822884fd3_8_69:notes"/>
          <p:cNvSpPr txBox="1"/>
          <p:nvPr>
            <p:ph idx="12" type="sldNum"/>
          </p:nvPr>
        </p:nvSpPr>
        <p:spPr>
          <a:xfrm>
            <a:off x="3237177" y="5428258"/>
            <a:ext cx="2476500" cy="286742"/>
          </a:xfrm>
          <a:prstGeom prst="rect">
            <a:avLst/>
          </a:prstGeom>
          <a:noFill/>
          <a:ln>
            <a:noFill/>
          </a:ln>
        </p:spPr>
        <p:txBody>
          <a:bodyPr anchorCtr="0" anchor="b" bIns="34900" lIns="69850" spcFirstLastPara="1" rIns="69850" wrap="square" tIns="34900">
            <a:noAutofit/>
          </a:bodyPr>
          <a:lstStyle/>
          <a:p>
            <a:pPr indent="0" lvl="0" marL="0" rtl="0" algn="r">
              <a:spcBef>
                <a:spcPts val="0"/>
              </a:spcBef>
              <a:spcAft>
                <a:spcPts val="0"/>
              </a:spcAft>
              <a:buNone/>
            </a:pPr>
            <a:fld id="{00000000-1234-1234-1234-123412341234}" type="slidenum">
              <a:rPr lang="en-GB" sz="1100"/>
              <a:t>‹#›</a:t>
            </a:fld>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hyperlink" Target="https://gamma.app/?utm_source=made-with-gamma" TargetMode="Externa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0" name="Shape 50"/>
        <p:cNvGrpSpPr/>
        <p:nvPr/>
      </p:nvGrpSpPr>
      <p:grpSpPr>
        <a:xfrm>
          <a:off x="0" y="0"/>
          <a:ext cx="0" cy="0"/>
          <a:chOff x="0" y="0"/>
          <a:chExt cx="0" cy="0"/>
        </a:xfrm>
      </p:grpSpPr>
      <p:pic>
        <p:nvPicPr>
          <p:cNvPr descr="preencoded.png" id="51" name="Google Shape;51;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2" name="Google Shape;52;p13"/>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3" name="Google Shape;53;p13">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4" name="Shape 54"/>
        <p:cNvGrpSpPr/>
        <p:nvPr/>
      </p:nvGrpSpPr>
      <p:grpSpPr>
        <a:xfrm>
          <a:off x="0" y="0"/>
          <a:ext cx="0" cy="0"/>
          <a:chOff x="0" y="0"/>
          <a:chExt cx="0" cy="0"/>
        </a:xfrm>
      </p:grpSpPr>
      <p:pic>
        <p:nvPicPr>
          <p:cNvPr descr="preencoded.png" id="55" name="Google Shape;55;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6" name="Google Shape;56;p14"/>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7" name="Google Shape;57;p14">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58" name="Shape 58"/>
        <p:cNvGrpSpPr/>
        <p:nvPr/>
      </p:nvGrpSpPr>
      <p:grpSpPr>
        <a:xfrm>
          <a:off x="0" y="0"/>
          <a:ext cx="0" cy="0"/>
          <a:chOff x="0" y="0"/>
          <a:chExt cx="0" cy="0"/>
        </a:xfrm>
      </p:grpSpPr>
      <p:pic>
        <p:nvPicPr>
          <p:cNvPr descr="preencoded.png" id="59" name="Google Shape;59;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0" name="Google Shape;60;p15"/>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1" name="Google Shape;61;p15">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62" name="Shape 62"/>
        <p:cNvGrpSpPr/>
        <p:nvPr/>
      </p:nvGrpSpPr>
      <p:grpSpPr>
        <a:xfrm>
          <a:off x="0" y="0"/>
          <a:ext cx="0" cy="0"/>
          <a:chOff x="0" y="0"/>
          <a:chExt cx="0" cy="0"/>
        </a:xfrm>
      </p:grpSpPr>
      <p:pic>
        <p:nvPicPr>
          <p:cNvPr descr="preencoded.png" id="63" name="Google Shape;63;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4" name="Google Shape;64;p16"/>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5" name="Google Shape;65;p16">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66" name="Shape 66"/>
        <p:cNvGrpSpPr/>
        <p:nvPr/>
      </p:nvGrpSpPr>
      <p:grpSpPr>
        <a:xfrm>
          <a:off x="0" y="0"/>
          <a:ext cx="0" cy="0"/>
          <a:chOff x="0" y="0"/>
          <a:chExt cx="0" cy="0"/>
        </a:xfrm>
      </p:grpSpPr>
      <p:pic>
        <p:nvPicPr>
          <p:cNvPr descr="preencoded.png" id="67" name="Google Shape;67;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8" name="Google Shape;68;p17"/>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9" name="Google Shape;69;p17">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70" name="Shape 70"/>
        <p:cNvGrpSpPr/>
        <p:nvPr/>
      </p:nvGrpSpPr>
      <p:grpSpPr>
        <a:xfrm>
          <a:off x="0" y="0"/>
          <a:ext cx="0" cy="0"/>
          <a:chOff x="0" y="0"/>
          <a:chExt cx="0" cy="0"/>
        </a:xfrm>
      </p:grpSpPr>
      <p:pic>
        <p:nvPicPr>
          <p:cNvPr descr="preencoded.png" id="71" name="Google Shape;71;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2" name="Google Shape;72;p18"/>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3" name="Google Shape;73;p18">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74" name="Shape 74"/>
        <p:cNvGrpSpPr/>
        <p:nvPr/>
      </p:nvGrpSpPr>
      <p:grpSpPr>
        <a:xfrm>
          <a:off x="0" y="0"/>
          <a:ext cx="0" cy="0"/>
          <a:chOff x="0" y="0"/>
          <a:chExt cx="0" cy="0"/>
        </a:xfrm>
      </p:grpSpPr>
      <p:pic>
        <p:nvPicPr>
          <p:cNvPr descr="preencoded.png" id="75" name="Google Shape;75;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6" name="Google Shape;76;p19"/>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7" name="Google Shape;77;p19">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78" name="Shape 78"/>
        <p:cNvGrpSpPr/>
        <p:nvPr/>
      </p:nvGrpSpPr>
      <p:grpSpPr>
        <a:xfrm>
          <a:off x="0" y="0"/>
          <a:ext cx="0" cy="0"/>
          <a:chOff x="0" y="0"/>
          <a:chExt cx="0" cy="0"/>
        </a:xfrm>
      </p:grpSpPr>
      <p:pic>
        <p:nvPicPr>
          <p:cNvPr descr="preencoded.png" id="79" name="Google Shape;79;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0" name="Google Shape;80;p20"/>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1" name="Google Shape;81;p20">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82" name="Shape 82"/>
        <p:cNvGrpSpPr/>
        <p:nvPr/>
      </p:nvGrpSpPr>
      <p:grpSpPr>
        <a:xfrm>
          <a:off x="0" y="0"/>
          <a:ext cx="0" cy="0"/>
          <a:chOff x="0" y="0"/>
          <a:chExt cx="0" cy="0"/>
        </a:xfrm>
      </p:grpSpPr>
      <p:pic>
        <p:nvPicPr>
          <p:cNvPr descr="preencoded.png" id="83" name="Google Shape;83;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4" name="Google Shape;84;p21"/>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5" name="Google Shape;85;p21">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86" name="Shape 86"/>
        <p:cNvGrpSpPr/>
        <p:nvPr/>
      </p:nvGrpSpPr>
      <p:grpSpPr>
        <a:xfrm>
          <a:off x="0" y="0"/>
          <a:ext cx="0" cy="0"/>
          <a:chOff x="0" y="0"/>
          <a:chExt cx="0" cy="0"/>
        </a:xfrm>
      </p:grpSpPr>
      <p:pic>
        <p:nvPicPr>
          <p:cNvPr descr="preencoded.png" id="87" name="Google Shape;87;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8" name="Google Shape;88;p22"/>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9" name="Google Shape;89;p22">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91" name="Shape 91"/>
        <p:cNvGrpSpPr/>
        <p:nvPr/>
      </p:nvGrpSpPr>
      <p:grpSpPr>
        <a:xfrm>
          <a:off x="0" y="0"/>
          <a:ext cx="0" cy="0"/>
          <a:chOff x="0" y="0"/>
          <a:chExt cx="0" cy="0"/>
        </a:xfrm>
      </p:grpSpPr>
      <p:pic>
        <p:nvPicPr>
          <p:cNvPr descr="preencoded.png" id="92" name="Google Shape;92;p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3" name="Google Shape;93;p24"/>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94" name="Google Shape;94;p24">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95" name="Shape 95"/>
        <p:cNvGrpSpPr/>
        <p:nvPr/>
      </p:nvGrpSpPr>
      <p:grpSpPr>
        <a:xfrm>
          <a:off x="0" y="0"/>
          <a:ext cx="0" cy="0"/>
          <a:chOff x="0" y="0"/>
          <a:chExt cx="0" cy="0"/>
        </a:xfrm>
      </p:grpSpPr>
      <p:pic>
        <p:nvPicPr>
          <p:cNvPr descr="preencoded.png" id="96" name="Google Shape;96;p2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7" name="Google Shape;97;p25"/>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98" name="Google Shape;98;p25">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99" name="Shape 99"/>
        <p:cNvGrpSpPr/>
        <p:nvPr/>
      </p:nvGrpSpPr>
      <p:grpSpPr>
        <a:xfrm>
          <a:off x="0" y="0"/>
          <a:ext cx="0" cy="0"/>
          <a:chOff x="0" y="0"/>
          <a:chExt cx="0" cy="0"/>
        </a:xfrm>
      </p:grpSpPr>
      <p:pic>
        <p:nvPicPr>
          <p:cNvPr descr="preencoded.png" id="100" name="Google Shape;100;p2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1" name="Google Shape;101;p26"/>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02" name="Google Shape;102;p26">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03" name="Shape 103"/>
        <p:cNvGrpSpPr/>
        <p:nvPr/>
      </p:nvGrpSpPr>
      <p:grpSpPr>
        <a:xfrm>
          <a:off x="0" y="0"/>
          <a:ext cx="0" cy="0"/>
          <a:chOff x="0" y="0"/>
          <a:chExt cx="0" cy="0"/>
        </a:xfrm>
      </p:grpSpPr>
      <p:pic>
        <p:nvPicPr>
          <p:cNvPr descr="preencoded.png" id="104" name="Google Shape;104;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5" name="Google Shape;105;p27"/>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06" name="Google Shape;106;p27">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07" name="Shape 107"/>
        <p:cNvGrpSpPr/>
        <p:nvPr/>
      </p:nvGrpSpPr>
      <p:grpSpPr>
        <a:xfrm>
          <a:off x="0" y="0"/>
          <a:ext cx="0" cy="0"/>
          <a:chOff x="0" y="0"/>
          <a:chExt cx="0" cy="0"/>
        </a:xfrm>
      </p:grpSpPr>
      <p:pic>
        <p:nvPicPr>
          <p:cNvPr descr="preencoded.png" id="108" name="Google Shape;108;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9" name="Google Shape;109;p28"/>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10" name="Google Shape;110;p28">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111" name="Shape 111"/>
        <p:cNvGrpSpPr/>
        <p:nvPr/>
      </p:nvGrpSpPr>
      <p:grpSpPr>
        <a:xfrm>
          <a:off x="0" y="0"/>
          <a:ext cx="0" cy="0"/>
          <a:chOff x="0" y="0"/>
          <a:chExt cx="0" cy="0"/>
        </a:xfrm>
      </p:grpSpPr>
      <p:pic>
        <p:nvPicPr>
          <p:cNvPr descr="preencoded.png" id="112" name="Google Shape;112;p2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3" name="Google Shape;113;p29"/>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14" name="Google Shape;114;p29">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115" name="Shape 115"/>
        <p:cNvGrpSpPr/>
        <p:nvPr/>
      </p:nvGrpSpPr>
      <p:grpSpPr>
        <a:xfrm>
          <a:off x="0" y="0"/>
          <a:ext cx="0" cy="0"/>
          <a:chOff x="0" y="0"/>
          <a:chExt cx="0" cy="0"/>
        </a:xfrm>
      </p:grpSpPr>
      <p:pic>
        <p:nvPicPr>
          <p:cNvPr descr="preencoded.png" id="116" name="Google Shape;116;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7" name="Google Shape;117;p30"/>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18" name="Google Shape;118;p30">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119" name="Shape 119"/>
        <p:cNvGrpSpPr/>
        <p:nvPr/>
      </p:nvGrpSpPr>
      <p:grpSpPr>
        <a:xfrm>
          <a:off x="0" y="0"/>
          <a:ext cx="0" cy="0"/>
          <a:chOff x="0" y="0"/>
          <a:chExt cx="0" cy="0"/>
        </a:xfrm>
      </p:grpSpPr>
      <p:pic>
        <p:nvPicPr>
          <p:cNvPr descr="preencoded.png" id="120" name="Google Shape;120;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1" name="Google Shape;121;p31"/>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22" name="Google Shape;122;p31">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123" name="Shape 123"/>
        <p:cNvGrpSpPr/>
        <p:nvPr/>
      </p:nvGrpSpPr>
      <p:grpSpPr>
        <a:xfrm>
          <a:off x="0" y="0"/>
          <a:ext cx="0" cy="0"/>
          <a:chOff x="0" y="0"/>
          <a:chExt cx="0" cy="0"/>
        </a:xfrm>
      </p:grpSpPr>
      <p:pic>
        <p:nvPicPr>
          <p:cNvPr descr="preencoded.png" id="124" name="Google Shape;124;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5" name="Google Shape;125;p32"/>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26" name="Google Shape;126;p32">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127" name="Shape 127"/>
        <p:cNvGrpSpPr/>
        <p:nvPr/>
      </p:nvGrpSpPr>
      <p:grpSpPr>
        <a:xfrm>
          <a:off x="0" y="0"/>
          <a:ext cx="0" cy="0"/>
          <a:chOff x="0" y="0"/>
          <a:chExt cx="0" cy="0"/>
        </a:xfrm>
      </p:grpSpPr>
      <p:pic>
        <p:nvPicPr>
          <p:cNvPr descr="preencoded.png" id="128" name="Google Shape;128;p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9" name="Google Shape;129;p33"/>
          <p:cNvSpPr/>
          <p:nvPr/>
        </p:nvSpPr>
        <p:spPr>
          <a:xfrm>
            <a:off x="0" y="0"/>
            <a:ext cx="9144000" cy="5143500"/>
          </a:xfrm>
          <a:prstGeom prst="rect">
            <a:avLst/>
          </a:prstGeom>
          <a:solidFill>
            <a:srgbClr val="FFFFFF">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130" name="Google Shape;130;p33">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31" name="Shape 13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2"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53.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62.png"/><Relationship Id="rId4" Type="http://schemas.openxmlformats.org/officeDocument/2006/relationships/image" Target="../media/image35.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6.png"/><Relationship Id="rId8"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38.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preencoded.png" id="137" name="Google Shape;137;p35"/>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138" name="Google Shape;138;p35"/>
          <p:cNvSpPr/>
          <p:nvPr/>
        </p:nvSpPr>
        <p:spPr>
          <a:xfrm>
            <a:off x="496194" y="1623965"/>
            <a:ext cx="4722900" cy="8142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600"/>
              <a:buFont typeface="Petrona"/>
              <a:buNone/>
            </a:pPr>
            <a:r>
              <a:rPr b="1" i="0" lang="en-GB" sz="2600" u="none" cap="none" strike="noStrike">
                <a:solidFill>
                  <a:srgbClr val="000000"/>
                </a:solidFill>
                <a:latin typeface="Petrona"/>
                <a:ea typeface="Petrona"/>
                <a:cs typeface="Petrona"/>
                <a:sym typeface="Petrona"/>
              </a:rPr>
              <a:t>Shark Attack Data Cleaning &amp; Analysis</a:t>
            </a:r>
            <a:endParaRPr b="0" i="0" sz="2600" u="none" cap="none" strike="noStrike"/>
          </a:p>
        </p:txBody>
      </p:sp>
      <p:sp>
        <p:nvSpPr>
          <p:cNvPr id="139" name="Google Shape;139;p35"/>
          <p:cNvSpPr/>
          <p:nvPr/>
        </p:nvSpPr>
        <p:spPr>
          <a:xfrm>
            <a:off x="496125" y="2809100"/>
            <a:ext cx="2733900" cy="2526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1300"/>
              <a:buFont typeface="Petrona"/>
              <a:buNone/>
            </a:pPr>
            <a:r>
              <a:rPr b="1" i="0" lang="en-GB" sz="1300" u="none" cap="none" strike="noStrike">
                <a:solidFill>
                  <a:srgbClr val="000000"/>
                </a:solidFill>
                <a:latin typeface="Petrona"/>
                <a:ea typeface="Petrona"/>
                <a:cs typeface="Petrona"/>
                <a:sym typeface="Petrona"/>
              </a:rPr>
              <a:t>Bootcamp Mini Project</a:t>
            </a:r>
            <a:endParaRPr b="0" i="0" sz="1300" u="none" cap="none" strike="noStrike"/>
          </a:p>
        </p:txBody>
      </p:sp>
      <p:sp>
        <p:nvSpPr>
          <p:cNvPr id="140" name="Google Shape;140;p35"/>
          <p:cNvSpPr/>
          <p:nvPr/>
        </p:nvSpPr>
        <p:spPr>
          <a:xfrm>
            <a:off x="496119" y="3198623"/>
            <a:ext cx="4722900" cy="1986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lang="en-GB" sz="1000" u="sng">
                <a:solidFill>
                  <a:srgbClr val="272525"/>
                </a:solidFill>
                <a:latin typeface="Inter"/>
                <a:ea typeface="Inter"/>
                <a:cs typeface="Inter"/>
                <a:sym typeface="Inter"/>
              </a:rPr>
              <a:t>Team</a:t>
            </a:r>
            <a:r>
              <a:rPr b="0" i="0" lang="en-GB" sz="1000" u="none" cap="none" strike="noStrike">
                <a:solidFill>
                  <a:srgbClr val="272525"/>
                </a:solidFill>
                <a:latin typeface="Inter"/>
                <a:ea typeface="Inter"/>
                <a:cs typeface="Inter"/>
                <a:sym typeface="Inter"/>
              </a:rPr>
              <a:t>: Hanane, Radhika, Kanak </a:t>
            </a:r>
            <a:endParaRPr b="0" i="0" sz="10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preencoded.png" id="289" name="Google Shape;289;p44"/>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290" name="Google Shape;290;p44"/>
          <p:cNvSpPr/>
          <p:nvPr/>
        </p:nvSpPr>
        <p:spPr>
          <a:xfrm>
            <a:off x="496119" y="1177528"/>
            <a:ext cx="3256211" cy="407045"/>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600"/>
              <a:buFont typeface="Petrona"/>
              <a:buNone/>
            </a:pPr>
            <a:r>
              <a:rPr b="1" i="0" lang="en-GB" sz="2600" u="none" cap="none" strike="noStrike">
                <a:solidFill>
                  <a:srgbClr val="000000"/>
                </a:solidFill>
                <a:latin typeface="Petrona"/>
                <a:ea typeface="Petrona"/>
                <a:cs typeface="Petrona"/>
                <a:sym typeface="Petrona"/>
              </a:rPr>
              <a:t>Beyond the Bites</a:t>
            </a:r>
            <a:endParaRPr b="0" i="0" sz="2600" u="none" cap="none" strike="noStrike"/>
          </a:p>
        </p:txBody>
      </p:sp>
      <p:sp>
        <p:nvSpPr>
          <p:cNvPr id="291" name="Google Shape;291;p44"/>
          <p:cNvSpPr/>
          <p:nvPr/>
        </p:nvSpPr>
        <p:spPr>
          <a:xfrm>
            <a:off x="496119" y="1770608"/>
            <a:ext cx="4722763" cy="59538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This project showcased the transformative power of data cleaning and exploratory data analysis in uncovering hidden patterns within real-world datasets.</a:t>
            </a:r>
            <a:endParaRPr b="0" i="0" sz="1000" u="none" cap="none" strike="noStrike"/>
          </a:p>
        </p:txBody>
      </p:sp>
      <p:sp>
        <p:nvSpPr>
          <p:cNvPr id="292" name="Google Shape;292;p44"/>
          <p:cNvSpPr/>
          <p:nvPr/>
        </p:nvSpPr>
        <p:spPr>
          <a:xfrm>
            <a:off x="496119" y="2505521"/>
            <a:ext cx="4722763" cy="59538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The insights gained not only addressed our initial hypotheses but also demonstrated how structured data empowers informed understanding and decision-making.</a:t>
            </a:r>
            <a:endParaRPr b="0" i="0" sz="1000" u="none" cap="none" strike="noStrike"/>
          </a:p>
        </p:txBody>
      </p:sp>
      <p:sp>
        <p:nvSpPr>
          <p:cNvPr id="293" name="Google Shape;293;p44"/>
          <p:cNvSpPr/>
          <p:nvPr/>
        </p:nvSpPr>
        <p:spPr>
          <a:xfrm>
            <a:off x="496119" y="3240435"/>
            <a:ext cx="4722763" cy="725463"/>
          </a:xfrm>
          <a:prstGeom prst="roundRect">
            <a:avLst>
              <a:gd fmla="val 7182" name="adj"/>
            </a:avLst>
          </a:prstGeom>
          <a:solidFill>
            <a:srgbClr val="B3E5F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94" name="Google Shape;294;p44"/>
          <p:cNvPicPr preferRelativeResize="0"/>
          <p:nvPr/>
        </p:nvPicPr>
        <p:blipFill rotWithShape="1">
          <a:blip r:embed="rId4">
            <a:alphaModFix/>
          </a:blip>
          <a:srcRect b="0" l="0" r="0" t="0"/>
          <a:stretch/>
        </p:blipFill>
        <p:spPr>
          <a:xfrm>
            <a:off x="620092" y="3429744"/>
            <a:ext cx="155004" cy="123974"/>
          </a:xfrm>
          <a:prstGeom prst="rect">
            <a:avLst/>
          </a:prstGeom>
          <a:noFill/>
          <a:ln>
            <a:noFill/>
          </a:ln>
        </p:spPr>
      </p:pic>
      <p:sp>
        <p:nvSpPr>
          <p:cNvPr id="295" name="Google Shape;295;p44"/>
          <p:cNvSpPr/>
          <p:nvPr/>
        </p:nvSpPr>
        <p:spPr>
          <a:xfrm>
            <a:off x="899071" y="3395365"/>
            <a:ext cx="4195837" cy="39692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000000"/>
              </a:buClr>
              <a:buSzPts val="1000"/>
              <a:buFont typeface="Inter"/>
              <a:buNone/>
            </a:pPr>
            <a:r>
              <a:rPr b="0" i="0" lang="en-GB" sz="1000" u="none" cap="none" strike="noStrike">
                <a:solidFill>
                  <a:srgbClr val="000000"/>
                </a:solidFill>
                <a:latin typeface="Inter"/>
                <a:ea typeface="Inter"/>
                <a:cs typeface="Inter"/>
                <a:sym typeface="Inter"/>
              </a:rPr>
              <a:t>For more details on the cleaning scripts and methodology, please contact the team.</a:t>
            </a:r>
            <a:endParaRPr b="0" i="0" sz="10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6"/>
          <p:cNvSpPr/>
          <p:nvPr/>
        </p:nvSpPr>
        <p:spPr>
          <a:xfrm>
            <a:off x="496130" y="479375"/>
            <a:ext cx="7219200" cy="5154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600"/>
              <a:buFont typeface="Petrona"/>
              <a:buNone/>
            </a:pPr>
            <a:r>
              <a:rPr b="1" i="0" lang="en-GB" sz="2600" u="none" cap="none" strike="noStrike">
                <a:solidFill>
                  <a:srgbClr val="000000"/>
                </a:solidFill>
                <a:latin typeface="Petrona"/>
                <a:ea typeface="Petrona"/>
                <a:cs typeface="Petrona"/>
                <a:sym typeface="Petrona"/>
              </a:rPr>
              <a:t>Project Goals &amp; Hypotheses</a:t>
            </a:r>
            <a:endParaRPr b="0" i="0" sz="2600" u="none" cap="none" strike="noStrike"/>
          </a:p>
        </p:txBody>
      </p:sp>
      <p:sp>
        <p:nvSpPr>
          <p:cNvPr id="147" name="Google Shape;147;p36"/>
          <p:cNvSpPr/>
          <p:nvPr/>
        </p:nvSpPr>
        <p:spPr>
          <a:xfrm>
            <a:off x="496119" y="1134443"/>
            <a:ext cx="8151763" cy="39692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Our primary objective was to refine a complex, real-world shark attack dataset through meticulous cleaning and then rigorously test specific hypotheses.</a:t>
            </a:r>
            <a:endParaRPr b="0" i="0" sz="1000" u="none" cap="none" strike="noStrike"/>
          </a:p>
        </p:txBody>
      </p:sp>
      <p:sp>
        <p:nvSpPr>
          <p:cNvPr id="148" name="Google Shape;148;p36"/>
          <p:cNvSpPr/>
          <p:nvPr/>
        </p:nvSpPr>
        <p:spPr>
          <a:xfrm>
            <a:off x="496119" y="1670893"/>
            <a:ext cx="2634556" cy="1434629"/>
          </a:xfrm>
          <a:prstGeom prst="roundRect">
            <a:avLst>
              <a:gd fmla="val 4780" name="adj"/>
            </a:avLst>
          </a:prstGeom>
          <a:solidFill>
            <a:srgbClr val="FFFFFF">
              <a:alpha val="94901"/>
            </a:srgbClr>
          </a:solidFill>
          <a:ln cap="flat" cmpd="sng" w="22850">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49" name="Google Shape;149;p36"/>
          <p:cNvSpPr/>
          <p:nvPr/>
        </p:nvSpPr>
        <p:spPr>
          <a:xfrm>
            <a:off x="481831" y="1670893"/>
            <a:ext cx="57150" cy="1434629"/>
          </a:xfrm>
          <a:prstGeom prst="roundRect">
            <a:avLst>
              <a:gd fmla="val 91163"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0" name="Google Shape;150;p36"/>
          <p:cNvSpPr/>
          <p:nvPr/>
        </p:nvSpPr>
        <p:spPr>
          <a:xfrm>
            <a:off x="677243" y="1809155"/>
            <a:ext cx="2147367" cy="244153"/>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Data Cleaning Objective</a:t>
            </a:r>
            <a:endParaRPr b="0" i="0" sz="1500" u="none" cap="none" strike="noStrike"/>
          </a:p>
        </p:txBody>
      </p:sp>
      <p:sp>
        <p:nvSpPr>
          <p:cNvPr id="151" name="Google Shape;151;p36"/>
          <p:cNvSpPr/>
          <p:nvPr/>
        </p:nvSpPr>
        <p:spPr>
          <a:xfrm>
            <a:off x="677242" y="2127721"/>
            <a:ext cx="2315171" cy="39692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Transform a messy dataset into a structured, analysis-ready format.</a:t>
            </a:r>
            <a:endParaRPr b="0" i="0" sz="1000" u="none" cap="none" strike="noStrike"/>
          </a:p>
        </p:txBody>
      </p:sp>
      <p:sp>
        <p:nvSpPr>
          <p:cNvPr id="152" name="Google Shape;152;p36"/>
          <p:cNvSpPr/>
          <p:nvPr/>
        </p:nvSpPr>
        <p:spPr>
          <a:xfrm>
            <a:off x="3254648" y="1670893"/>
            <a:ext cx="2634630" cy="1434629"/>
          </a:xfrm>
          <a:prstGeom prst="roundRect">
            <a:avLst>
              <a:gd fmla="val 4780" name="adj"/>
            </a:avLst>
          </a:prstGeom>
          <a:solidFill>
            <a:srgbClr val="FFFFFF">
              <a:alpha val="94901"/>
            </a:srgbClr>
          </a:solidFill>
          <a:ln cap="flat" cmpd="sng" w="22850">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3" name="Google Shape;153;p36"/>
          <p:cNvSpPr/>
          <p:nvPr/>
        </p:nvSpPr>
        <p:spPr>
          <a:xfrm>
            <a:off x="3240361" y="1670893"/>
            <a:ext cx="57150" cy="1434629"/>
          </a:xfrm>
          <a:prstGeom prst="roundRect">
            <a:avLst>
              <a:gd fmla="val 91163"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4" name="Google Shape;154;p36"/>
          <p:cNvSpPr/>
          <p:nvPr/>
        </p:nvSpPr>
        <p:spPr>
          <a:xfrm>
            <a:off x="3435772" y="1809155"/>
            <a:ext cx="2315245" cy="488305"/>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Hypothesis 1: Geographic Variation</a:t>
            </a:r>
            <a:endParaRPr b="0" i="0" sz="1500" u="none" cap="none" strike="noStrike"/>
          </a:p>
        </p:txBody>
      </p:sp>
      <p:sp>
        <p:nvSpPr>
          <p:cNvPr id="155" name="Google Shape;155;p36"/>
          <p:cNvSpPr/>
          <p:nvPr/>
        </p:nvSpPr>
        <p:spPr>
          <a:xfrm>
            <a:off x="3435772" y="2371874"/>
            <a:ext cx="2315245" cy="396924"/>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Shark attack incidents exhibit distinct patterns across different countries.</a:t>
            </a:r>
            <a:endParaRPr b="0" i="0" sz="1000" u="none" cap="none" strike="noStrike"/>
          </a:p>
        </p:txBody>
      </p:sp>
      <p:sp>
        <p:nvSpPr>
          <p:cNvPr id="156" name="Google Shape;156;p36"/>
          <p:cNvSpPr/>
          <p:nvPr/>
        </p:nvSpPr>
        <p:spPr>
          <a:xfrm>
            <a:off x="6013252" y="1670893"/>
            <a:ext cx="2634556" cy="1434629"/>
          </a:xfrm>
          <a:prstGeom prst="roundRect">
            <a:avLst>
              <a:gd fmla="val 4780" name="adj"/>
            </a:avLst>
          </a:prstGeom>
          <a:solidFill>
            <a:srgbClr val="FFFFFF">
              <a:alpha val="94901"/>
            </a:srgbClr>
          </a:solidFill>
          <a:ln cap="flat" cmpd="sng" w="22850">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7" name="Google Shape;157;p36"/>
          <p:cNvSpPr/>
          <p:nvPr/>
        </p:nvSpPr>
        <p:spPr>
          <a:xfrm>
            <a:off x="5998964" y="1670893"/>
            <a:ext cx="57150" cy="1434629"/>
          </a:xfrm>
          <a:prstGeom prst="roundRect">
            <a:avLst>
              <a:gd fmla="val 91163"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58" name="Google Shape;158;p36"/>
          <p:cNvSpPr/>
          <p:nvPr/>
        </p:nvSpPr>
        <p:spPr>
          <a:xfrm>
            <a:off x="6194376" y="1809155"/>
            <a:ext cx="2315171" cy="488305"/>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Hypothesis 2: Provocation Factor</a:t>
            </a:r>
            <a:endParaRPr b="0" i="0" sz="1500" u="none" cap="none" strike="noStrike"/>
          </a:p>
        </p:txBody>
      </p:sp>
      <p:sp>
        <p:nvSpPr>
          <p:cNvPr id="159" name="Google Shape;159;p36"/>
          <p:cNvSpPr/>
          <p:nvPr/>
        </p:nvSpPr>
        <p:spPr>
          <a:xfrm>
            <a:off x="6194376" y="2371874"/>
            <a:ext cx="2315171" cy="59538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There's a clear distinction between provoked and unprovoked shark attacks.</a:t>
            </a:r>
            <a:endParaRPr b="0" i="0" sz="1000" u="none" cap="none" strike="noStrike"/>
          </a:p>
        </p:txBody>
      </p:sp>
      <p:sp>
        <p:nvSpPr>
          <p:cNvPr id="160" name="Google Shape;160;p36"/>
          <p:cNvSpPr/>
          <p:nvPr/>
        </p:nvSpPr>
        <p:spPr>
          <a:xfrm>
            <a:off x="496119" y="3229496"/>
            <a:ext cx="2634556" cy="1434629"/>
          </a:xfrm>
          <a:prstGeom prst="roundRect">
            <a:avLst>
              <a:gd fmla="val 4780" name="adj"/>
            </a:avLst>
          </a:prstGeom>
          <a:solidFill>
            <a:srgbClr val="FFFFFF">
              <a:alpha val="94901"/>
            </a:srgbClr>
          </a:solidFill>
          <a:ln cap="flat" cmpd="sng" w="22850">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1" name="Google Shape;161;p36"/>
          <p:cNvSpPr/>
          <p:nvPr/>
        </p:nvSpPr>
        <p:spPr>
          <a:xfrm>
            <a:off x="481831" y="3229496"/>
            <a:ext cx="57150" cy="1434629"/>
          </a:xfrm>
          <a:prstGeom prst="roundRect">
            <a:avLst>
              <a:gd fmla="val 91163"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2" name="Google Shape;162;p36"/>
          <p:cNvSpPr/>
          <p:nvPr/>
        </p:nvSpPr>
        <p:spPr>
          <a:xfrm>
            <a:off x="677242" y="3367758"/>
            <a:ext cx="2315171" cy="488305"/>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Hypothesis 3: Species Impact</a:t>
            </a:r>
            <a:endParaRPr b="0" i="0" sz="1500" u="none" cap="none" strike="noStrike"/>
          </a:p>
        </p:txBody>
      </p:sp>
      <p:sp>
        <p:nvSpPr>
          <p:cNvPr id="163" name="Google Shape;163;p36"/>
          <p:cNvSpPr/>
          <p:nvPr/>
        </p:nvSpPr>
        <p:spPr>
          <a:xfrm>
            <a:off x="677242" y="3930476"/>
            <a:ext cx="2315171" cy="595387"/>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Certain shark species are more frequently involved in attacks than others.</a:t>
            </a:r>
            <a:endParaRPr b="0" i="0" sz="1000" u="none" cap="none" strike="noStrike"/>
          </a:p>
        </p:txBody>
      </p:sp>
      <p:sp>
        <p:nvSpPr>
          <p:cNvPr id="164" name="Google Shape;164;p36"/>
          <p:cNvSpPr/>
          <p:nvPr/>
        </p:nvSpPr>
        <p:spPr>
          <a:xfrm>
            <a:off x="3254648" y="3229496"/>
            <a:ext cx="2634630" cy="1434629"/>
          </a:xfrm>
          <a:prstGeom prst="roundRect">
            <a:avLst>
              <a:gd fmla="val 4780" name="adj"/>
            </a:avLst>
          </a:prstGeom>
          <a:solidFill>
            <a:srgbClr val="FFFFFF">
              <a:alpha val="94901"/>
            </a:srgbClr>
          </a:solidFill>
          <a:ln cap="flat" cmpd="sng" w="22850">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5" name="Google Shape;165;p36"/>
          <p:cNvSpPr/>
          <p:nvPr/>
        </p:nvSpPr>
        <p:spPr>
          <a:xfrm>
            <a:off x="3240361" y="3229496"/>
            <a:ext cx="57150" cy="1434629"/>
          </a:xfrm>
          <a:prstGeom prst="roundRect">
            <a:avLst>
              <a:gd fmla="val 91163"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66" name="Google Shape;166;p36"/>
          <p:cNvSpPr/>
          <p:nvPr/>
        </p:nvSpPr>
        <p:spPr>
          <a:xfrm>
            <a:off x="3435772" y="3367758"/>
            <a:ext cx="2315245" cy="488305"/>
          </a:xfrm>
          <a:prstGeom prst="rect">
            <a:avLst/>
          </a:prstGeom>
          <a:noFill/>
          <a:ln>
            <a:noFill/>
          </a:ln>
        </p:spPr>
        <p:txBody>
          <a:bodyPr anchorCtr="0" anchor="t" bIns="0" lIns="0" spcFirstLastPara="1" rIns="0" wrap="square" tIns="0">
            <a:noAutofit/>
          </a:bodyPr>
          <a:lstStyle/>
          <a:p>
            <a:pPr indent="0" lvl="0" marL="0" marR="0" rtl="0" algn="l">
              <a:lnSpc>
                <a:spcPct val="124489"/>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Bonus Hypothesis: Activity Link</a:t>
            </a:r>
            <a:endParaRPr b="0" i="0" sz="1500" u="none" cap="none" strike="noStrike"/>
          </a:p>
        </p:txBody>
      </p:sp>
      <p:sp>
        <p:nvSpPr>
          <p:cNvPr id="167" name="Google Shape;167;p36"/>
          <p:cNvSpPr/>
          <p:nvPr/>
        </p:nvSpPr>
        <p:spPr>
          <a:xfrm>
            <a:off x="3435775" y="3930475"/>
            <a:ext cx="2404200" cy="595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Specific human activities (e.g., Surfing, Swimming, Fishing) are significantly correlated with shark incidents.</a:t>
            </a:r>
            <a:endParaRPr b="0" i="0" sz="10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7"/>
          <p:cNvSpPr/>
          <p:nvPr/>
        </p:nvSpPr>
        <p:spPr>
          <a:xfrm>
            <a:off x="496132" y="612800"/>
            <a:ext cx="7372200" cy="4071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600"/>
              <a:buFont typeface="Petrona"/>
              <a:buNone/>
            </a:pPr>
            <a:r>
              <a:rPr b="1" i="0" lang="en-GB" sz="2600" u="none" cap="none" strike="noStrike">
                <a:solidFill>
                  <a:srgbClr val="000000"/>
                </a:solidFill>
                <a:latin typeface="Petrona"/>
                <a:ea typeface="Petrona"/>
                <a:cs typeface="Petrona"/>
                <a:sym typeface="Petrona"/>
              </a:rPr>
              <a:t>Initial Data Challenges</a:t>
            </a:r>
            <a:endParaRPr b="0" i="0" sz="2600" u="none" cap="none" strike="noStrike"/>
          </a:p>
        </p:txBody>
      </p:sp>
      <p:sp>
        <p:nvSpPr>
          <p:cNvPr id="174" name="Google Shape;174;p37"/>
          <p:cNvSpPr/>
          <p:nvPr/>
        </p:nvSpPr>
        <p:spPr>
          <a:xfrm>
            <a:off x="496125" y="1130100"/>
            <a:ext cx="8374800" cy="203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Before any analysis could begin, the raw dataset presented numerous inconsistencies and quality issues that required extensive cleaning.</a:t>
            </a:r>
            <a:endParaRPr b="0" i="0" sz="1000" u="none" cap="none" strike="noStrike"/>
          </a:p>
        </p:txBody>
      </p:sp>
      <p:pic>
        <p:nvPicPr>
          <p:cNvPr descr="preencoded.png" id="175" name="Google Shape;175;p37"/>
          <p:cNvPicPr preferRelativeResize="0"/>
          <p:nvPr/>
        </p:nvPicPr>
        <p:blipFill rotWithShape="1">
          <a:blip r:embed="rId3">
            <a:alphaModFix/>
          </a:blip>
          <a:srcRect b="0" l="0" r="0" t="0"/>
          <a:stretch/>
        </p:blipFill>
        <p:spPr>
          <a:xfrm>
            <a:off x="496119" y="1605856"/>
            <a:ext cx="310083" cy="310083"/>
          </a:xfrm>
          <a:prstGeom prst="rect">
            <a:avLst/>
          </a:prstGeom>
          <a:noFill/>
          <a:ln>
            <a:noFill/>
          </a:ln>
          <a:effectLst>
            <a:outerShdw blurRad="57150" rotWithShape="0" algn="bl" dir="5400000" dist="19050">
              <a:srgbClr val="000000">
                <a:alpha val="50000"/>
              </a:srgbClr>
            </a:outerShdw>
          </a:effectLst>
        </p:spPr>
      </p:pic>
      <p:sp>
        <p:nvSpPr>
          <p:cNvPr id="176" name="Google Shape;176;p37"/>
          <p:cNvSpPr/>
          <p:nvPr/>
        </p:nvSpPr>
        <p:spPr>
          <a:xfrm>
            <a:off x="496119" y="2070950"/>
            <a:ext cx="1687800" cy="2034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1300"/>
              <a:buFont typeface="Petrona"/>
              <a:buNone/>
            </a:pPr>
            <a:r>
              <a:rPr b="1" i="0" lang="en-GB" sz="1300" u="none" cap="none" strike="noStrike">
                <a:solidFill>
                  <a:srgbClr val="272525"/>
                </a:solidFill>
                <a:latin typeface="Petrona"/>
                <a:ea typeface="Petrona"/>
                <a:cs typeface="Petrona"/>
                <a:sym typeface="Petrona"/>
              </a:rPr>
              <a:t>Missing Values</a:t>
            </a:r>
            <a:endParaRPr b="0" i="0" sz="1300" u="none" cap="none" strike="noStrike"/>
          </a:p>
        </p:txBody>
      </p:sp>
      <p:sp>
        <p:nvSpPr>
          <p:cNvPr id="177" name="Google Shape;177;p37"/>
          <p:cNvSpPr/>
          <p:nvPr/>
        </p:nvSpPr>
        <p:spPr>
          <a:xfrm>
            <a:off x="496119" y="2348880"/>
            <a:ext cx="2613900" cy="396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Significant gaps in critical fields, requiring careful handling or imputation.</a:t>
            </a:r>
            <a:endParaRPr b="0" i="0" sz="1000" u="none" cap="none" strike="noStrike"/>
          </a:p>
        </p:txBody>
      </p:sp>
      <p:pic>
        <p:nvPicPr>
          <p:cNvPr descr="preencoded.png" id="178" name="Google Shape;178;p37"/>
          <p:cNvPicPr preferRelativeResize="0"/>
          <p:nvPr/>
        </p:nvPicPr>
        <p:blipFill rotWithShape="1">
          <a:blip r:embed="rId4">
            <a:alphaModFix/>
          </a:blip>
          <a:srcRect b="0" l="0" r="0" t="0"/>
          <a:stretch/>
        </p:blipFill>
        <p:spPr>
          <a:xfrm>
            <a:off x="3264991" y="1605856"/>
            <a:ext cx="310083" cy="310083"/>
          </a:xfrm>
          <a:prstGeom prst="rect">
            <a:avLst/>
          </a:prstGeom>
          <a:noFill/>
          <a:ln>
            <a:noFill/>
          </a:ln>
          <a:effectLst>
            <a:outerShdw blurRad="57150" rotWithShape="0" algn="bl" dir="5400000" dist="19050">
              <a:srgbClr val="000000">
                <a:alpha val="50000"/>
              </a:srgbClr>
            </a:outerShdw>
          </a:effectLst>
        </p:spPr>
      </p:pic>
      <p:sp>
        <p:nvSpPr>
          <p:cNvPr id="179" name="Google Shape;179;p37"/>
          <p:cNvSpPr/>
          <p:nvPr/>
        </p:nvSpPr>
        <p:spPr>
          <a:xfrm>
            <a:off x="3264991" y="2070950"/>
            <a:ext cx="1837200" cy="2034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1300"/>
              <a:buFont typeface="Petrona"/>
              <a:buNone/>
            </a:pPr>
            <a:r>
              <a:rPr b="1" i="0" lang="en-GB" sz="1300" u="none" cap="none" strike="noStrike">
                <a:solidFill>
                  <a:srgbClr val="272525"/>
                </a:solidFill>
                <a:latin typeface="Petrona"/>
                <a:ea typeface="Petrona"/>
                <a:cs typeface="Petrona"/>
                <a:sym typeface="Petrona"/>
              </a:rPr>
              <a:t>Inconsistent Geography</a:t>
            </a:r>
            <a:endParaRPr b="0" i="0" sz="1300" u="none" cap="none" strike="noStrike"/>
          </a:p>
        </p:txBody>
      </p:sp>
      <p:sp>
        <p:nvSpPr>
          <p:cNvPr id="180" name="Google Shape;180;p37"/>
          <p:cNvSpPr/>
          <p:nvPr/>
        </p:nvSpPr>
        <p:spPr>
          <a:xfrm>
            <a:off x="3264991" y="2348880"/>
            <a:ext cx="2613900" cy="595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Country names were often misspelled or varied in format, hindering accurate aggregation.</a:t>
            </a:r>
            <a:endParaRPr b="0" i="0" sz="1000" u="none" cap="none" strike="noStrike"/>
          </a:p>
        </p:txBody>
      </p:sp>
      <p:pic>
        <p:nvPicPr>
          <p:cNvPr descr="preencoded.png" id="181" name="Google Shape;181;p37"/>
          <p:cNvPicPr preferRelativeResize="0"/>
          <p:nvPr/>
        </p:nvPicPr>
        <p:blipFill rotWithShape="1">
          <a:blip r:embed="rId5">
            <a:alphaModFix/>
          </a:blip>
          <a:srcRect b="0" l="0" r="0" t="0"/>
          <a:stretch/>
        </p:blipFill>
        <p:spPr>
          <a:xfrm>
            <a:off x="6033939" y="1605856"/>
            <a:ext cx="310083" cy="310083"/>
          </a:xfrm>
          <a:prstGeom prst="rect">
            <a:avLst/>
          </a:prstGeom>
          <a:noFill/>
          <a:ln>
            <a:noFill/>
          </a:ln>
          <a:effectLst>
            <a:outerShdw blurRad="57150" rotWithShape="0" algn="bl" dir="5400000" dist="19050">
              <a:srgbClr val="000000">
                <a:alpha val="50000"/>
              </a:srgbClr>
            </a:outerShdw>
          </a:effectLst>
        </p:spPr>
      </p:pic>
      <p:sp>
        <p:nvSpPr>
          <p:cNvPr id="182" name="Google Shape;182;p37"/>
          <p:cNvSpPr/>
          <p:nvPr/>
        </p:nvSpPr>
        <p:spPr>
          <a:xfrm>
            <a:off x="6033939" y="2070950"/>
            <a:ext cx="2128500" cy="2034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1300"/>
              <a:buFont typeface="Petrona"/>
              <a:buNone/>
            </a:pPr>
            <a:r>
              <a:rPr b="1" i="0" lang="en-GB" sz="1300" u="none" cap="none" strike="noStrike">
                <a:solidFill>
                  <a:srgbClr val="272525"/>
                </a:solidFill>
                <a:latin typeface="Petrona"/>
                <a:ea typeface="Petrona"/>
                <a:cs typeface="Petrona"/>
                <a:sym typeface="Petrona"/>
              </a:rPr>
              <a:t>Messy Species Descriptions</a:t>
            </a:r>
            <a:endParaRPr b="0" i="0" sz="1300" u="none" cap="none" strike="noStrike"/>
          </a:p>
        </p:txBody>
      </p:sp>
      <p:sp>
        <p:nvSpPr>
          <p:cNvPr id="183" name="Google Shape;183;p37"/>
          <p:cNvSpPr/>
          <p:nvPr/>
        </p:nvSpPr>
        <p:spPr>
          <a:xfrm>
            <a:off x="6033939" y="2348880"/>
            <a:ext cx="2613900" cy="595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Free-text entries with extraneous information, measurements, and colloquialisms.</a:t>
            </a:r>
            <a:endParaRPr b="0" i="0" sz="1000" u="none" cap="none" strike="noStrike"/>
          </a:p>
        </p:txBody>
      </p:sp>
      <p:pic>
        <p:nvPicPr>
          <p:cNvPr descr="preencoded.png" id="184" name="Google Shape;184;p37"/>
          <p:cNvPicPr preferRelativeResize="0"/>
          <p:nvPr/>
        </p:nvPicPr>
        <p:blipFill rotWithShape="1">
          <a:blip r:embed="rId6">
            <a:alphaModFix/>
          </a:blip>
          <a:srcRect b="0" l="0" r="0" t="0"/>
          <a:stretch/>
        </p:blipFill>
        <p:spPr>
          <a:xfrm>
            <a:off x="496119" y="3272739"/>
            <a:ext cx="310083" cy="310083"/>
          </a:xfrm>
          <a:prstGeom prst="rect">
            <a:avLst/>
          </a:prstGeom>
          <a:noFill/>
          <a:ln>
            <a:noFill/>
          </a:ln>
          <a:effectLst>
            <a:outerShdw blurRad="57150" rotWithShape="0" algn="bl" dir="5400000" dist="19050">
              <a:srgbClr val="000000">
                <a:alpha val="50000"/>
              </a:srgbClr>
            </a:outerShdw>
          </a:effectLst>
        </p:spPr>
      </p:pic>
      <p:sp>
        <p:nvSpPr>
          <p:cNvPr id="185" name="Google Shape;185;p37"/>
          <p:cNvSpPr/>
          <p:nvPr/>
        </p:nvSpPr>
        <p:spPr>
          <a:xfrm>
            <a:off x="496125" y="3657378"/>
            <a:ext cx="1687800" cy="2034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1300"/>
              <a:buFont typeface="Petrona"/>
              <a:buNone/>
            </a:pPr>
            <a:r>
              <a:rPr b="1" i="0" lang="en-GB" sz="1300" u="none" cap="none" strike="noStrike">
                <a:solidFill>
                  <a:srgbClr val="272525"/>
                </a:solidFill>
                <a:latin typeface="Petrona"/>
                <a:ea typeface="Petrona"/>
                <a:cs typeface="Petrona"/>
                <a:sym typeface="Petrona"/>
              </a:rPr>
              <a:t>Non-Numeric Ages</a:t>
            </a:r>
            <a:endParaRPr b="0" i="0" sz="1300" u="none" cap="none" strike="noStrike"/>
          </a:p>
        </p:txBody>
      </p:sp>
      <p:sp>
        <p:nvSpPr>
          <p:cNvPr id="186" name="Google Shape;186;p37"/>
          <p:cNvSpPr/>
          <p:nvPr/>
        </p:nvSpPr>
        <p:spPr>
          <a:xfrm>
            <a:off x="496124" y="3935325"/>
            <a:ext cx="2381700" cy="5955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Age data included text like "teen," "50+," or "18 months," making direct analysis impossible.</a:t>
            </a:r>
            <a:endParaRPr b="0" i="0" sz="1000" u="none" cap="none" strike="noStrike"/>
          </a:p>
        </p:txBody>
      </p:sp>
      <p:pic>
        <p:nvPicPr>
          <p:cNvPr descr="preencoded.png" id="187" name="Google Shape;187;p37"/>
          <p:cNvPicPr preferRelativeResize="0"/>
          <p:nvPr/>
        </p:nvPicPr>
        <p:blipFill rotWithShape="1">
          <a:blip r:embed="rId7">
            <a:alphaModFix/>
          </a:blip>
          <a:srcRect b="0" l="0" r="0" t="0"/>
          <a:stretch/>
        </p:blipFill>
        <p:spPr>
          <a:xfrm>
            <a:off x="3264991" y="3245864"/>
            <a:ext cx="310083" cy="310083"/>
          </a:xfrm>
          <a:prstGeom prst="rect">
            <a:avLst/>
          </a:prstGeom>
          <a:noFill/>
          <a:ln>
            <a:noFill/>
          </a:ln>
          <a:effectLst>
            <a:outerShdw blurRad="57150" rotWithShape="0" algn="bl" dir="5400000" dist="19050">
              <a:srgbClr val="000000">
                <a:alpha val="50000"/>
              </a:srgbClr>
            </a:outerShdw>
          </a:effectLst>
        </p:spPr>
      </p:pic>
      <p:sp>
        <p:nvSpPr>
          <p:cNvPr id="188" name="Google Shape;188;p37"/>
          <p:cNvSpPr/>
          <p:nvPr/>
        </p:nvSpPr>
        <p:spPr>
          <a:xfrm>
            <a:off x="3264991" y="3710953"/>
            <a:ext cx="1691400" cy="2034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1300"/>
              <a:buFont typeface="Petrona"/>
              <a:buNone/>
            </a:pPr>
            <a:r>
              <a:rPr b="1" i="0" lang="en-GB" sz="1300" u="none" cap="none" strike="noStrike">
                <a:solidFill>
                  <a:srgbClr val="272525"/>
                </a:solidFill>
                <a:latin typeface="Petrona"/>
                <a:ea typeface="Petrona"/>
                <a:cs typeface="Petrona"/>
                <a:sym typeface="Petrona"/>
              </a:rPr>
              <a:t>Unstructured Activity</a:t>
            </a:r>
            <a:endParaRPr b="0" i="0" sz="1300" u="none" cap="none" strike="noStrike"/>
          </a:p>
        </p:txBody>
      </p:sp>
      <p:sp>
        <p:nvSpPr>
          <p:cNvPr id="189" name="Google Shape;189;p37"/>
          <p:cNvSpPr/>
          <p:nvPr/>
        </p:nvSpPr>
        <p:spPr>
          <a:xfrm>
            <a:off x="3264991" y="3988888"/>
            <a:ext cx="2613900" cy="3969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Activity descriptions were free-form text, making categorization challenging.</a:t>
            </a:r>
            <a:endParaRPr b="0" i="0" sz="10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8"/>
          <p:cNvSpPr/>
          <p:nvPr/>
        </p:nvSpPr>
        <p:spPr>
          <a:xfrm>
            <a:off x="491133" y="337617"/>
            <a:ext cx="4027364" cy="402952"/>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000000"/>
              </a:buClr>
              <a:buSzPts val="2500"/>
              <a:buFont typeface="Petrona"/>
              <a:buNone/>
            </a:pPr>
            <a:r>
              <a:rPr b="1" i="0" lang="en-GB" sz="2500" u="none" cap="none" strike="noStrike">
                <a:solidFill>
                  <a:srgbClr val="000000"/>
                </a:solidFill>
                <a:latin typeface="Petrona"/>
                <a:ea typeface="Petrona"/>
                <a:cs typeface="Petrona"/>
                <a:sym typeface="Petrona"/>
              </a:rPr>
              <a:t>Our Data Cleaning Pipeline</a:t>
            </a:r>
            <a:endParaRPr b="0" i="0" sz="2500" u="none" cap="none" strike="noStrike"/>
          </a:p>
        </p:txBody>
      </p:sp>
      <p:sp>
        <p:nvSpPr>
          <p:cNvPr id="196" name="Google Shape;196;p38"/>
          <p:cNvSpPr/>
          <p:nvPr/>
        </p:nvSpPr>
        <p:spPr>
          <a:xfrm>
            <a:off x="491133" y="983605"/>
            <a:ext cx="8161734" cy="19541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900"/>
              <a:buFont typeface="Inter"/>
              <a:buNone/>
            </a:pPr>
            <a:r>
              <a:rPr b="0" i="0" lang="en-GB" sz="900" u="none" cap="none" strike="noStrike">
                <a:solidFill>
                  <a:srgbClr val="272525"/>
                </a:solidFill>
                <a:latin typeface="Inter"/>
                <a:ea typeface="Inter"/>
                <a:cs typeface="Inter"/>
                <a:sym typeface="Inter"/>
              </a:rPr>
              <a:t>We implemented a robust pipeline to transform the raw data into a clean, structured format, ready for analytical exploration.</a:t>
            </a:r>
            <a:endParaRPr b="0" i="0" sz="900" u="none" cap="none" strike="noStrike"/>
          </a:p>
        </p:txBody>
      </p:sp>
      <p:pic>
        <p:nvPicPr>
          <p:cNvPr descr="preencoded.png" id="197" name="Google Shape;197;p38"/>
          <p:cNvPicPr preferRelativeResize="0"/>
          <p:nvPr/>
        </p:nvPicPr>
        <p:blipFill rotWithShape="1">
          <a:blip r:embed="rId3">
            <a:alphaModFix/>
          </a:blip>
          <a:srcRect b="0" l="0" r="0" t="0"/>
          <a:stretch/>
        </p:blipFill>
        <p:spPr>
          <a:xfrm>
            <a:off x="621804" y="1315715"/>
            <a:ext cx="7900318" cy="2964508"/>
          </a:xfrm>
          <a:prstGeom prst="rect">
            <a:avLst/>
          </a:prstGeom>
          <a:noFill/>
          <a:ln>
            <a:noFill/>
          </a:ln>
        </p:spPr>
      </p:pic>
      <p:pic>
        <p:nvPicPr>
          <p:cNvPr descr="preencoded.png" id="198" name="Google Shape;198;p38"/>
          <p:cNvPicPr preferRelativeResize="0"/>
          <p:nvPr/>
        </p:nvPicPr>
        <p:blipFill rotWithShape="1">
          <a:blip r:embed="rId4">
            <a:alphaModFix/>
          </a:blip>
          <a:srcRect b="0" l="0" r="0" t="0"/>
          <a:stretch/>
        </p:blipFill>
        <p:spPr>
          <a:xfrm>
            <a:off x="7368711" y="2070828"/>
            <a:ext cx="408076" cy="408076"/>
          </a:xfrm>
          <a:prstGeom prst="rect">
            <a:avLst/>
          </a:prstGeom>
          <a:noFill/>
          <a:ln>
            <a:noFill/>
          </a:ln>
        </p:spPr>
      </p:pic>
      <p:sp>
        <p:nvSpPr>
          <p:cNvPr id="199" name="Google Shape;199;p38"/>
          <p:cNvSpPr/>
          <p:nvPr/>
        </p:nvSpPr>
        <p:spPr>
          <a:xfrm>
            <a:off x="7005141" y="3554823"/>
            <a:ext cx="1191582" cy="24102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Normalize</a:t>
            </a:r>
            <a:endParaRPr b="0" i="0" sz="1500" u="none" cap="none" strike="noStrike"/>
          </a:p>
        </p:txBody>
      </p:sp>
      <p:pic>
        <p:nvPicPr>
          <p:cNvPr descr="preencoded.png" id="200" name="Google Shape;200;p38"/>
          <p:cNvPicPr preferRelativeResize="0"/>
          <p:nvPr/>
        </p:nvPicPr>
        <p:blipFill rotWithShape="1">
          <a:blip r:embed="rId5">
            <a:alphaModFix/>
          </a:blip>
          <a:srcRect b="0" l="0" r="0" t="0"/>
          <a:stretch/>
        </p:blipFill>
        <p:spPr>
          <a:xfrm>
            <a:off x="5874770" y="2071593"/>
            <a:ext cx="408076" cy="408076"/>
          </a:xfrm>
          <a:prstGeom prst="rect">
            <a:avLst/>
          </a:prstGeom>
          <a:noFill/>
          <a:ln>
            <a:noFill/>
          </a:ln>
        </p:spPr>
      </p:pic>
      <p:sp>
        <p:nvSpPr>
          <p:cNvPr id="201" name="Google Shape;201;p38"/>
          <p:cNvSpPr/>
          <p:nvPr/>
        </p:nvSpPr>
        <p:spPr>
          <a:xfrm>
            <a:off x="5503421" y="3554823"/>
            <a:ext cx="1191582" cy="24102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String Clean</a:t>
            </a:r>
            <a:endParaRPr b="0" i="0" sz="1500" u="none" cap="none" strike="noStrike"/>
          </a:p>
        </p:txBody>
      </p:sp>
      <p:pic>
        <p:nvPicPr>
          <p:cNvPr descr="preencoded.png" id="202" name="Google Shape;202;p38"/>
          <p:cNvPicPr preferRelativeResize="0"/>
          <p:nvPr/>
        </p:nvPicPr>
        <p:blipFill rotWithShape="1">
          <a:blip r:embed="rId6">
            <a:alphaModFix/>
          </a:blip>
          <a:srcRect b="0" l="0" r="0" t="0"/>
          <a:stretch/>
        </p:blipFill>
        <p:spPr>
          <a:xfrm>
            <a:off x="4381212" y="2071593"/>
            <a:ext cx="408076" cy="408076"/>
          </a:xfrm>
          <a:prstGeom prst="rect">
            <a:avLst/>
          </a:prstGeom>
          <a:noFill/>
          <a:ln>
            <a:noFill/>
          </a:ln>
        </p:spPr>
      </p:pic>
      <p:sp>
        <p:nvSpPr>
          <p:cNvPr id="203" name="Google Shape;203;p38"/>
          <p:cNvSpPr/>
          <p:nvPr/>
        </p:nvSpPr>
        <p:spPr>
          <a:xfrm>
            <a:off x="4009863" y="3554823"/>
            <a:ext cx="1191582" cy="24102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Drop Nulls</a:t>
            </a:r>
            <a:endParaRPr b="0" i="0" sz="1500" u="none" cap="none" strike="noStrike"/>
          </a:p>
        </p:txBody>
      </p:sp>
      <p:pic>
        <p:nvPicPr>
          <p:cNvPr descr="preencoded.png" id="204" name="Google Shape;204;p38"/>
          <p:cNvPicPr preferRelativeResize="0"/>
          <p:nvPr/>
        </p:nvPicPr>
        <p:blipFill rotWithShape="1">
          <a:blip r:embed="rId7">
            <a:alphaModFix/>
          </a:blip>
          <a:srcRect b="0" l="0" r="0" t="0"/>
          <a:stretch/>
        </p:blipFill>
        <p:spPr>
          <a:xfrm>
            <a:off x="2887653" y="2071593"/>
            <a:ext cx="408076" cy="408076"/>
          </a:xfrm>
          <a:prstGeom prst="rect">
            <a:avLst/>
          </a:prstGeom>
          <a:noFill/>
          <a:ln>
            <a:noFill/>
          </a:ln>
        </p:spPr>
      </p:pic>
      <p:sp>
        <p:nvSpPr>
          <p:cNvPr id="205" name="Google Shape;205;p38"/>
          <p:cNvSpPr/>
          <p:nvPr/>
        </p:nvSpPr>
        <p:spPr>
          <a:xfrm>
            <a:off x="2516304" y="3434313"/>
            <a:ext cx="1191583" cy="48204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Column Select</a:t>
            </a:r>
            <a:endParaRPr b="0" i="0" sz="1500" u="none" cap="none" strike="noStrike"/>
          </a:p>
        </p:txBody>
      </p:sp>
      <p:pic>
        <p:nvPicPr>
          <p:cNvPr descr="preencoded.png" id="206" name="Google Shape;206;p38"/>
          <p:cNvPicPr preferRelativeResize="0"/>
          <p:nvPr/>
        </p:nvPicPr>
        <p:blipFill rotWithShape="1">
          <a:blip r:embed="rId8">
            <a:alphaModFix/>
          </a:blip>
          <a:srcRect b="0" l="0" r="0" t="0"/>
          <a:stretch/>
        </p:blipFill>
        <p:spPr>
          <a:xfrm>
            <a:off x="1385933" y="2071593"/>
            <a:ext cx="408076" cy="408076"/>
          </a:xfrm>
          <a:prstGeom prst="rect">
            <a:avLst/>
          </a:prstGeom>
          <a:noFill/>
          <a:ln>
            <a:noFill/>
          </a:ln>
        </p:spPr>
      </p:pic>
      <p:sp>
        <p:nvSpPr>
          <p:cNvPr id="207" name="Google Shape;207;p38"/>
          <p:cNvSpPr/>
          <p:nvPr/>
        </p:nvSpPr>
        <p:spPr>
          <a:xfrm>
            <a:off x="990100" y="3554823"/>
            <a:ext cx="1191582" cy="24102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Clr>
                <a:srgbClr val="272525"/>
              </a:buClr>
              <a:buSzPts val="1500"/>
              <a:buFont typeface="Petrona"/>
              <a:buNone/>
            </a:pPr>
            <a:r>
              <a:rPr b="1" i="0" lang="en-GB" sz="1500" u="none" cap="none" strike="noStrike">
                <a:solidFill>
                  <a:srgbClr val="272525"/>
                </a:solidFill>
                <a:latin typeface="Petrona"/>
                <a:ea typeface="Petrona"/>
                <a:cs typeface="Petrona"/>
                <a:sym typeface="Petrona"/>
              </a:rPr>
              <a:t>Raw Excel</a:t>
            </a:r>
            <a:endParaRPr b="0" i="0" sz="1500" u="none" cap="none" strike="noStrike"/>
          </a:p>
        </p:txBody>
      </p:sp>
      <p:sp>
        <p:nvSpPr>
          <p:cNvPr id="208" name="Google Shape;208;p38"/>
          <p:cNvSpPr/>
          <p:nvPr/>
        </p:nvSpPr>
        <p:spPr>
          <a:xfrm>
            <a:off x="491133" y="4416921"/>
            <a:ext cx="8161734" cy="390822"/>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900"/>
              <a:buFont typeface="Inter"/>
              <a:buNone/>
            </a:pPr>
            <a:r>
              <a:rPr b="0" i="0" lang="en-GB" sz="900" u="none" cap="none" strike="noStrike">
                <a:solidFill>
                  <a:srgbClr val="272525"/>
                </a:solidFill>
                <a:latin typeface="Inter"/>
                <a:ea typeface="Inter"/>
                <a:cs typeface="Inter"/>
                <a:sym typeface="Inter"/>
              </a:rPr>
              <a:t>This systematic approach ensured data integrity and consistency, making subsequent analysis reliable and efficient. Key techniques included regex for pattern matching, median imputation for missing age values, and standardized categorization for improved data quality.</a:t>
            </a:r>
            <a:endParaRPr b="0" i="0" sz="9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p:nvPr/>
        </p:nvSpPr>
        <p:spPr>
          <a:xfrm>
            <a:off x="491121" y="337625"/>
            <a:ext cx="6045300" cy="402900"/>
          </a:xfrm>
          <a:prstGeom prst="rect">
            <a:avLst/>
          </a:prstGeom>
          <a:noFill/>
          <a:ln>
            <a:noFill/>
          </a:ln>
        </p:spPr>
        <p:txBody>
          <a:bodyPr anchorCtr="0" anchor="t" bIns="0" lIns="0" spcFirstLastPara="1" rIns="0" wrap="square" tIns="0">
            <a:noAutofit/>
          </a:bodyPr>
          <a:lstStyle/>
          <a:p>
            <a:pPr indent="0" lvl="0" marL="0" marR="0" rtl="0" algn="l">
              <a:lnSpc>
                <a:spcPct val="124691"/>
              </a:lnSpc>
              <a:spcBef>
                <a:spcPts val="0"/>
              </a:spcBef>
              <a:spcAft>
                <a:spcPts val="0"/>
              </a:spcAft>
              <a:buClr>
                <a:srgbClr val="000000"/>
              </a:buClr>
              <a:buSzPts val="2500"/>
              <a:buFont typeface="Petrona"/>
              <a:buNone/>
            </a:pPr>
            <a:r>
              <a:rPr b="1" lang="en-GB" sz="2500">
                <a:latin typeface="Petrona"/>
                <a:ea typeface="Petrona"/>
                <a:cs typeface="Petrona"/>
                <a:sym typeface="Petrona"/>
              </a:rPr>
              <a:t>Top 5 Countries by Shark Attacks</a:t>
            </a:r>
            <a:endParaRPr b="1" sz="2500">
              <a:latin typeface="Petrona"/>
              <a:ea typeface="Petrona"/>
              <a:cs typeface="Petrona"/>
              <a:sym typeface="Petrona"/>
            </a:endParaRPr>
          </a:p>
          <a:p>
            <a:pPr indent="0" lvl="0" marL="0" marR="0" rtl="0" algn="l">
              <a:lnSpc>
                <a:spcPct val="124691"/>
              </a:lnSpc>
              <a:spcBef>
                <a:spcPts val="0"/>
              </a:spcBef>
              <a:spcAft>
                <a:spcPts val="0"/>
              </a:spcAft>
              <a:buClr>
                <a:srgbClr val="000000"/>
              </a:buClr>
              <a:buSzPts val="2500"/>
              <a:buFont typeface="Petrona"/>
              <a:buNone/>
            </a:pPr>
            <a:r>
              <a:t/>
            </a:r>
            <a:endParaRPr b="1" sz="2500">
              <a:latin typeface="Petrona"/>
              <a:ea typeface="Petrona"/>
              <a:cs typeface="Petrona"/>
              <a:sym typeface="Petrona"/>
            </a:endParaRPr>
          </a:p>
        </p:txBody>
      </p:sp>
      <p:sp>
        <p:nvSpPr>
          <p:cNvPr id="215" name="Google Shape;215;p39"/>
          <p:cNvSpPr/>
          <p:nvPr/>
        </p:nvSpPr>
        <p:spPr>
          <a:xfrm>
            <a:off x="564803" y="930014"/>
            <a:ext cx="5440800" cy="6237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900"/>
              <a:buFont typeface="Inter"/>
              <a:buNone/>
            </a:pPr>
            <a:r>
              <a:rPr lang="en-GB" sz="900">
                <a:solidFill>
                  <a:srgbClr val="272525"/>
                </a:solidFill>
                <a:latin typeface="Inter"/>
                <a:ea typeface="Inter"/>
                <a:cs typeface="Inter"/>
                <a:sym typeface="Inter"/>
              </a:rPr>
              <a:t>After cleaning and standardization, we identified the countries with the highest recorded shark attack incidents.</a:t>
            </a:r>
            <a:endParaRPr sz="900">
              <a:solidFill>
                <a:srgbClr val="272525"/>
              </a:solidFill>
              <a:latin typeface="Inter"/>
              <a:ea typeface="Inter"/>
              <a:cs typeface="Inter"/>
              <a:sym typeface="Inter"/>
            </a:endParaRPr>
          </a:p>
        </p:txBody>
      </p:sp>
      <p:sp>
        <p:nvSpPr>
          <p:cNvPr id="216" name="Google Shape;216;p39"/>
          <p:cNvSpPr/>
          <p:nvPr/>
        </p:nvSpPr>
        <p:spPr>
          <a:xfrm>
            <a:off x="5197500" y="3268800"/>
            <a:ext cx="3673500" cy="16374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900"/>
              <a:buFont typeface="Inter"/>
              <a:buNone/>
            </a:pPr>
            <a:r>
              <a:rPr lang="en-GB" sz="900">
                <a:solidFill>
                  <a:srgbClr val="272525"/>
                </a:solidFill>
                <a:latin typeface="Inter"/>
                <a:ea typeface="Inter"/>
                <a:cs typeface="Inter"/>
                <a:sym typeface="Inter"/>
              </a:rPr>
              <a:t>The United States and Australia clearly lead in the number of recorded shark attack incidents within our cleaned dataset, significantly surpassing other nations.</a:t>
            </a:r>
            <a:endParaRPr sz="900">
              <a:solidFill>
                <a:srgbClr val="272525"/>
              </a:solidFill>
              <a:latin typeface="Inter"/>
              <a:ea typeface="Inter"/>
              <a:cs typeface="Inter"/>
              <a:sym typeface="Inter"/>
            </a:endParaRPr>
          </a:p>
          <a:p>
            <a:pPr indent="0" lvl="0" marL="0" marR="0" rtl="0" algn="l">
              <a:lnSpc>
                <a:spcPct val="163333"/>
              </a:lnSpc>
              <a:spcBef>
                <a:spcPts val="0"/>
              </a:spcBef>
              <a:spcAft>
                <a:spcPts val="0"/>
              </a:spcAft>
              <a:buClr>
                <a:srgbClr val="272525"/>
              </a:buClr>
              <a:buSzPts val="900"/>
              <a:buFont typeface="Inter"/>
              <a:buNone/>
            </a:pPr>
            <a:r>
              <a:t/>
            </a:r>
            <a:endParaRPr sz="900">
              <a:solidFill>
                <a:srgbClr val="272525"/>
              </a:solidFill>
              <a:latin typeface="Inter"/>
              <a:ea typeface="Inter"/>
              <a:cs typeface="Inter"/>
              <a:sym typeface="Inter"/>
            </a:endParaRPr>
          </a:p>
          <a:p>
            <a:pPr indent="0" lvl="0" marL="0" marR="0" rtl="0" algn="l">
              <a:lnSpc>
                <a:spcPct val="163333"/>
              </a:lnSpc>
              <a:spcBef>
                <a:spcPts val="0"/>
              </a:spcBef>
              <a:spcAft>
                <a:spcPts val="0"/>
              </a:spcAft>
              <a:buClr>
                <a:srgbClr val="272525"/>
              </a:buClr>
              <a:buSzPts val="900"/>
              <a:buFont typeface="Inter"/>
              <a:buNone/>
            </a:pPr>
            <a:r>
              <a:rPr lang="en-GB" sz="900">
                <a:solidFill>
                  <a:srgbClr val="272525"/>
                </a:solidFill>
                <a:latin typeface="Inter"/>
                <a:ea typeface="Inter"/>
                <a:cs typeface="Inter"/>
                <a:sym typeface="Inter"/>
              </a:rPr>
              <a:t>This data supports our hypothesis that shark attacks differ significantly by country, likely influenced by factors such as coastline length, population density, and prevalence of specific shark species</a:t>
            </a:r>
            <a:r>
              <a:rPr lang="en-GB" sz="900">
                <a:solidFill>
                  <a:srgbClr val="272525"/>
                </a:solidFill>
                <a:latin typeface="Inter"/>
                <a:ea typeface="Inter"/>
                <a:cs typeface="Inter"/>
                <a:sym typeface="Inter"/>
              </a:rPr>
              <a:t>.</a:t>
            </a:r>
            <a:endParaRPr sz="900">
              <a:solidFill>
                <a:srgbClr val="272525"/>
              </a:solidFill>
              <a:latin typeface="Inter"/>
              <a:ea typeface="Inter"/>
              <a:cs typeface="Inter"/>
              <a:sym typeface="Inter"/>
            </a:endParaRPr>
          </a:p>
        </p:txBody>
      </p:sp>
      <p:pic>
        <p:nvPicPr>
          <p:cNvPr descr="preencoded.png" id="217" name="Google Shape;217;p39"/>
          <p:cNvPicPr preferRelativeResize="0"/>
          <p:nvPr/>
        </p:nvPicPr>
        <p:blipFill rotWithShape="1">
          <a:blip r:embed="rId3">
            <a:alphaModFix/>
          </a:blip>
          <a:srcRect b="0" l="0" r="0" t="0"/>
          <a:stretch/>
        </p:blipFill>
        <p:spPr>
          <a:xfrm>
            <a:off x="491123" y="1913451"/>
            <a:ext cx="4129676" cy="2312550"/>
          </a:xfrm>
          <a:prstGeom prst="rect">
            <a:avLst/>
          </a:prstGeom>
          <a:noFill/>
          <a:ln>
            <a:noFill/>
          </a:ln>
        </p:spPr>
      </p:pic>
      <p:pic>
        <p:nvPicPr>
          <p:cNvPr descr="preencoded.png" id="218" name="Google Shape;218;p39"/>
          <p:cNvPicPr preferRelativeResize="0"/>
          <p:nvPr/>
        </p:nvPicPr>
        <p:blipFill rotWithShape="1">
          <a:blip r:embed="rId4">
            <a:alphaModFix/>
          </a:blip>
          <a:srcRect b="0" l="0" r="0" t="0"/>
          <a:stretch/>
        </p:blipFill>
        <p:spPr>
          <a:xfrm>
            <a:off x="5266400" y="1194575"/>
            <a:ext cx="3520426" cy="1959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p:nvPr/>
        </p:nvSpPr>
        <p:spPr>
          <a:xfrm>
            <a:off x="491121" y="337625"/>
            <a:ext cx="6045300" cy="4029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chemeClr val="dk1"/>
              </a:buClr>
              <a:buSzPts val="1800"/>
              <a:buFont typeface="Petrona"/>
              <a:buNone/>
            </a:pPr>
            <a:r>
              <a:rPr b="1" lang="en-GB" sz="2500">
                <a:solidFill>
                  <a:schemeClr val="dk1"/>
                </a:solidFill>
                <a:latin typeface="Petrona"/>
                <a:ea typeface="Petrona"/>
                <a:cs typeface="Petrona"/>
                <a:sym typeface="Petrona"/>
              </a:rPr>
              <a:t>Attack Type Distribution</a:t>
            </a:r>
            <a:endParaRPr sz="2500">
              <a:solidFill>
                <a:schemeClr val="dk1"/>
              </a:solidFill>
            </a:endParaRPr>
          </a:p>
          <a:p>
            <a:pPr indent="0" lvl="0" marL="0" marR="0" rtl="0" algn="l">
              <a:lnSpc>
                <a:spcPct val="124691"/>
              </a:lnSpc>
              <a:spcBef>
                <a:spcPts val="0"/>
              </a:spcBef>
              <a:spcAft>
                <a:spcPts val="0"/>
              </a:spcAft>
              <a:buClr>
                <a:srgbClr val="000000"/>
              </a:buClr>
              <a:buSzPts val="2500"/>
              <a:buFont typeface="Petrona"/>
              <a:buNone/>
            </a:pPr>
            <a:r>
              <a:t/>
            </a:r>
            <a:endParaRPr b="1" sz="2500">
              <a:latin typeface="Petrona"/>
              <a:ea typeface="Petrona"/>
              <a:cs typeface="Petrona"/>
              <a:sym typeface="Petrona"/>
            </a:endParaRPr>
          </a:p>
        </p:txBody>
      </p:sp>
      <p:sp>
        <p:nvSpPr>
          <p:cNvPr id="225" name="Google Shape;225;p40"/>
          <p:cNvSpPr/>
          <p:nvPr/>
        </p:nvSpPr>
        <p:spPr>
          <a:xfrm>
            <a:off x="564800" y="930025"/>
            <a:ext cx="6339000" cy="6237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900"/>
              <a:buFont typeface="Inter"/>
              <a:buNone/>
            </a:pPr>
            <a:r>
              <a:rPr lang="en-GB" sz="1100">
                <a:solidFill>
                  <a:srgbClr val="272525"/>
                </a:solidFill>
                <a:latin typeface="Inter"/>
                <a:ea typeface="Inter"/>
                <a:cs typeface="Inter"/>
                <a:sym typeface="Inter"/>
              </a:rPr>
              <a:t>Analyzing the cleaned data reveals a clear imbalance between provoked and unprovoked shark attacks.</a:t>
            </a:r>
            <a:endParaRPr sz="1100">
              <a:solidFill>
                <a:srgbClr val="272525"/>
              </a:solidFill>
              <a:latin typeface="Inter"/>
              <a:ea typeface="Inter"/>
              <a:cs typeface="Inter"/>
              <a:sym typeface="Inter"/>
            </a:endParaRPr>
          </a:p>
          <a:p>
            <a:pPr indent="0" lvl="0" marL="0" marR="0" rtl="0" algn="l">
              <a:lnSpc>
                <a:spcPct val="163333"/>
              </a:lnSpc>
              <a:spcBef>
                <a:spcPts val="0"/>
              </a:spcBef>
              <a:spcAft>
                <a:spcPts val="0"/>
              </a:spcAft>
              <a:buClr>
                <a:srgbClr val="272525"/>
              </a:buClr>
              <a:buSzPts val="900"/>
              <a:buFont typeface="Inter"/>
              <a:buNone/>
            </a:pPr>
            <a:r>
              <a:t/>
            </a:r>
            <a:endParaRPr sz="900">
              <a:solidFill>
                <a:srgbClr val="272525"/>
              </a:solidFill>
              <a:latin typeface="Inter"/>
              <a:ea typeface="Inter"/>
              <a:cs typeface="Inter"/>
              <a:sym typeface="Inter"/>
            </a:endParaRPr>
          </a:p>
        </p:txBody>
      </p:sp>
      <p:sp>
        <p:nvSpPr>
          <p:cNvPr id="226" name="Google Shape;226;p40"/>
          <p:cNvSpPr/>
          <p:nvPr/>
        </p:nvSpPr>
        <p:spPr>
          <a:xfrm>
            <a:off x="491125" y="4068775"/>
            <a:ext cx="6007800" cy="837000"/>
          </a:xfrm>
          <a:prstGeom prst="rect">
            <a:avLst/>
          </a:prstGeom>
          <a:noFill/>
          <a:ln>
            <a:noFill/>
          </a:ln>
        </p:spPr>
        <p:txBody>
          <a:bodyPr anchorCtr="0" anchor="t" bIns="0" lIns="0" spcFirstLastPara="1" rIns="0" wrap="square" tIns="0">
            <a:noAutofit/>
          </a:bodyPr>
          <a:lstStyle/>
          <a:p>
            <a:pPr indent="0" lvl="0" marL="0" rtl="0" algn="l">
              <a:lnSpc>
                <a:spcPct val="138095"/>
              </a:lnSpc>
              <a:spcBef>
                <a:spcPts val="0"/>
              </a:spcBef>
              <a:spcAft>
                <a:spcPts val="0"/>
              </a:spcAft>
              <a:buClr>
                <a:srgbClr val="272525"/>
              </a:buClr>
              <a:buSzPts val="700"/>
              <a:buFont typeface="Inter"/>
              <a:buNone/>
            </a:pPr>
            <a:r>
              <a:rPr lang="en-GB" sz="1100">
                <a:solidFill>
                  <a:srgbClr val="272525"/>
                </a:solidFill>
                <a:latin typeface="Inter"/>
                <a:ea typeface="Inter"/>
                <a:cs typeface="Inter"/>
                <a:sym typeface="Inter"/>
              </a:rPr>
              <a:t>Our analysis definitively shows that the vast majority of shark attacks are categorized as unprovoked, accounting for 93.3% of all incidents in our dataset.</a:t>
            </a:r>
            <a:endParaRPr sz="1100">
              <a:solidFill>
                <a:srgbClr val="272525"/>
              </a:solidFill>
              <a:latin typeface="Inter"/>
              <a:ea typeface="Inter"/>
              <a:cs typeface="Inter"/>
              <a:sym typeface="Inter"/>
            </a:endParaRPr>
          </a:p>
          <a:p>
            <a:pPr indent="0" lvl="0" marL="0" rtl="0" algn="l">
              <a:lnSpc>
                <a:spcPct val="138095"/>
              </a:lnSpc>
              <a:spcBef>
                <a:spcPts val="0"/>
              </a:spcBef>
              <a:spcAft>
                <a:spcPts val="0"/>
              </a:spcAft>
              <a:buClr>
                <a:srgbClr val="272525"/>
              </a:buClr>
              <a:buSzPts val="700"/>
              <a:buFont typeface="Inter"/>
              <a:buNone/>
            </a:pPr>
            <a:r>
              <a:rPr lang="en-GB" sz="1100">
                <a:solidFill>
                  <a:srgbClr val="272525"/>
                </a:solidFill>
                <a:latin typeface="Inter"/>
                <a:ea typeface="Inter"/>
                <a:cs typeface="Inter"/>
                <a:sym typeface="Inter"/>
              </a:rPr>
              <a:t>This finding strongly supports our second hypothesis and is crucial for understanding the true nature of shark-human interactions, often dispelling common misconceptions.</a:t>
            </a:r>
            <a:endParaRPr sz="1100">
              <a:solidFill>
                <a:srgbClr val="272525"/>
              </a:solidFill>
              <a:latin typeface="Inter"/>
              <a:ea typeface="Inter"/>
              <a:cs typeface="Inter"/>
              <a:sym typeface="Inter"/>
            </a:endParaRPr>
          </a:p>
          <a:p>
            <a:pPr indent="0" lvl="0" marL="0" marR="0" rtl="0" algn="l">
              <a:lnSpc>
                <a:spcPct val="163333"/>
              </a:lnSpc>
              <a:spcBef>
                <a:spcPts val="0"/>
              </a:spcBef>
              <a:spcAft>
                <a:spcPts val="0"/>
              </a:spcAft>
              <a:buClr>
                <a:srgbClr val="272525"/>
              </a:buClr>
              <a:buSzPts val="900"/>
              <a:buFont typeface="Inter"/>
              <a:buNone/>
            </a:pPr>
            <a:r>
              <a:t/>
            </a:r>
            <a:endParaRPr sz="1300">
              <a:solidFill>
                <a:srgbClr val="272525"/>
              </a:solidFill>
              <a:latin typeface="Inter"/>
              <a:ea typeface="Inter"/>
              <a:cs typeface="Inter"/>
              <a:sym typeface="Inter"/>
            </a:endParaRPr>
          </a:p>
        </p:txBody>
      </p:sp>
      <p:pic>
        <p:nvPicPr>
          <p:cNvPr descr="preencoded.png" id="227" name="Google Shape;227;p40"/>
          <p:cNvPicPr preferRelativeResize="0"/>
          <p:nvPr/>
        </p:nvPicPr>
        <p:blipFill rotWithShape="1">
          <a:blip r:embed="rId3">
            <a:alphaModFix/>
          </a:blip>
          <a:srcRect b="0" l="0" r="0" t="0"/>
          <a:stretch/>
        </p:blipFill>
        <p:spPr>
          <a:xfrm>
            <a:off x="491126" y="1427103"/>
            <a:ext cx="2521550" cy="2521526"/>
          </a:xfrm>
          <a:prstGeom prst="rect">
            <a:avLst/>
          </a:prstGeom>
          <a:noFill/>
          <a:ln>
            <a:noFill/>
          </a:ln>
        </p:spPr>
      </p:pic>
      <p:pic>
        <p:nvPicPr>
          <p:cNvPr descr="preencoded.png" id="228" name="Google Shape;228;p40"/>
          <p:cNvPicPr preferRelativeResize="0"/>
          <p:nvPr/>
        </p:nvPicPr>
        <p:blipFill rotWithShape="1">
          <a:blip r:embed="rId4">
            <a:alphaModFix/>
          </a:blip>
          <a:srcRect b="0" l="0" r="0" t="0"/>
          <a:stretch/>
        </p:blipFill>
        <p:spPr>
          <a:xfrm>
            <a:off x="4183193" y="1358536"/>
            <a:ext cx="3261939" cy="1722239"/>
          </a:xfrm>
          <a:prstGeom prst="rect">
            <a:avLst/>
          </a:prstGeom>
          <a:noFill/>
          <a:ln>
            <a:noFill/>
          </a:ln>
        </p:spPr>
      </p:pic>
      <p:sp>
        <p:nvSpPr>
          <p:cNvPr id="229" name="Google Shape;229;p40"/>
          <p:cNvSpPr/>
          <p:nvPr/>
        </p:nvSpPr>
        <p:spPr>
          <a:xfrm>
            <a:off x="4719350" y="3344750"/>
            <a:ext cx="148200" cy="148200"/>
          </a:xfrm>
          <a:prstGeom prst="roundRect">
            <a:avLst>
              <a:gd fmla="val 13391" name="adj"/>
            </a:avLst>
          </a:prstGeom>
          <a:solidFill>
            <a:srgbClr val="00334D"/>
          </a:solidFill>
          <a:ln>
            <a:noFill/>
          </a:ln>
        </p:spPr>
        <p:txBody>
          <a:bodyPr anchorCtr="0" anchor="ctr" bIns="99075" lIns="99075" spcFirstLastPara="1" rIns="99075" wrap="square" tIns="99075">
            <a:noAutofit/>
          </a:bodyPr>
          <a:lstStyle/>
          <a:p>
            <a:pPr indent="0" lvl="0" marL="0" rtl="0" algn="l">
              <a:spcBef>
                <a:spcPts val="0"/>
              </a:spcBef>
              <a:spcAft>
                <a:spcPts val="0"/>
              </a:spcAft>
              <a:buNone/>
            </a:pPr>
            <a:r>
              <a:t/>
            </a:r>
            <a:endParaRPr/>
          </a:p>
        </p:txBody>
      </p:sp>
      <p:sp>
        <p:nvSpPr>
          <p:cNvPr id="230" name="Google Shape;230;p40"/>
          <p:cNvSpPr/>
          <p:nvPr/>
        </p:nvSpPr>
        <p:spPr>
          <a:xfrm>
            <a:off x="4933402" y="3344750"/>
            <a:ext cx="1015500" cy="14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525"/>
              </a:buClr>
              <a:buSzPts val="1214"/>
              <a:buFont typeface="Inter"/>
              <a:buNone/>
            </a:pPr>
            <a:r>
              <a:rPr b="0" i="0" lang="en-GB" sz="1213" u="none" cap="none" strike="noStrike">
                <a:solidFill>
                  <a:srgbClr val="272525"/>
                </a:solidFill>
                <a:latin typeface="Inter"/>
                <a:ea typeface="Inter"/>
                <a:cs typeface="Inter"/>
                <a:sym typeface="Inter"/>
              </a:rPr>
              <a:t>Unprovoked</a:t>
            </a:r>
            <a:endParaRPr b="0" i="0" sz="1213" u="none" cap="none" strike="noStrike"/>
          </a:p>
        </p:txBody>
      </p:sp>
      <p:sp>
        <p:nvSpPr>
          <p:cNvPr id="231" name="Google Shape;231;p40"/>
          <p:cNvSpPr/>
          <p:nvPr/>
        </p:nvSpPr>
        <p:spPr>
          <a:xfrm>
            <a:off x="5948906" y="3344750"/>
            <a:ext cx="148200" cy="148200"/>
          </a:xfrm>
          <a:prstGeom prst="roundRect">
            <a:avLst>
              <a:gd fmla="val 13391" name="adj"/>
            </a:avLst>
          </a:prstGeom>
          <a:solidFill>
            <a:srgbClr val="03ABFF"/>
          </a:solidFill>
          <a:ln>
            <a:noFill/>
          </a:ln>
        </p:spPr>
        <p:txBody>
          <a:bodyPr anchorCtr="0" anchor="ctr" bIns="99075" lIns="99075" spcFirstLastPara="1" rIns="99075" wrap="square" tIns="99075">
            <a:noAutofit/>
          </a:bodyPr>
          <a:lstStyle/>
          <a:p>
            <a:pPr indent="0" lvl="0" marL="0" rtl="0" algn="l">
              <a:spcBef>
                <a:spcPts val="0"/>
              </a:spcBef>
              <a:spcAft>
                <a:spcPts val="0"/>
              </a:spcAft>
              <a:buNone/>
            </a:pPr>
            <a:r>
              <a:t/>
            </a:r>
            <a:endParaRPr/>
          </a:p>
        </p:txBody>
      </p:sp>
      <p:sp>
        <p:nvSpPr>
          <p:cNvPr id="232" name="Google Shape;232;p40"/>
          <p:cNvSpPr/>
          <p:nvPr/>
        </p:nvSpPr>
        <p:spPr>
          <a:xfrm>
            <a:off x="6162950" y="3344750"/>
            <a:ext cx="970800" cy="14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525"/>
              </a:buClr>
              <a:buSzPts val="1214"/>
              <a:buFont typeface="Inter"/>
              <a:buNone/>
            </a:pPr>
            <a:r>
              <a:rPr b="0" i="0" lang="en-GB" sz="1113" u="none" cap="none" strike="noStrike">
                <a:solidFill>
                  <a:srgbClr val="272525"/>
                </a:solidFill>
                <a:latin typeface="Inter"/>
                <a:ea typeface="Inter"/>
                <a:cs typeface="Inter"/>
                <a:sym typeface="Inter"/>
              </a:rPr>
              <a:t>Provoked</a:t>
            </a:r>
            <a:endParaRPr b="0" i="0" sz="1113"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p:nvPr/>
        </p:nvSpPr>
        <p:spPr>
          <a:xfrm>
            <a:off x="491121" y="337625"/>
            <a:ext cx="6045300" cy="4029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0"/>
              </a:spcAft>
              <a:buClr>
                <a:schemeClr val="dk1"/>
              </a:buClr>
              <a:buSzPts val="1800"/>
              <a:buFont typeface="Petrona"/>
              <a:buNone/>
            </a:pPr>
            <a:r>
              <a:rPr b="1" lang="en-GB" sz="2500">
                <a:solidFill>
                  <a:schemeClr val="dk1"/>
                </a:solidFill>
                <a:latin typeface="Petrona"/>
                <a:ea typeface="Petrona"/>
                <a:cs typeface="Petrona"/>
                <a:sym typeface="Petrona"/>
              </a:rPr>
              <a:t>Attack Type Distribution</a:t>
            </a:r>
            <a:endParaRPr sz="2500">
              <a:solidFill>
                <a:schemeClr val="dk1"/>
              </a:solidFill>
            </a:endParaRPr>
          </a:p>
          <a:p>
            <a:pPr indent="0" lvl="0" marL="0" marR="0" rtl="0" algn="l">
              <a:lnSpc>
                <a:spcPct val="124691"/>
              </a:lnSpc>
              <a:spcBef>
                <a:spcPts val="0"/>
              </a:spcBef>
              <a:spcAft>
                <a:spcPts val="0"/>
              </a:spcAft>
              <a:buClr>
                <a:srgbClr val="000000"/>
              </a:buClr>
              <a:buSzPts val="2500"/>
              <a:buFont typeface="Petrona"/>
              <a:buNone/>
            </a:pPr>
            <a:r>
              <a:t/>
            </a:r>
            <a:endParaRPr b="1" sz="2500">
              <a:latin typeface="Petrona"/>
              <a:ea typeface="Petrona"/>
              <a:cs typeface="Petrona"/>
              <a:sym typeface="Petrona"/>
            </a:endParaRPr>
          </a:p>
        </p:txBody>
      </p:sp>
      <p:pic>
        <p:nvPicPr>
          <p:cNvPr descr="preencoded.png" id="239" name="Google Shape;239;p41"/>
          <p:cNvPicPr preferRelativeResize="0"/>
          <p:nvPr/>
        </p:nvPicPr>
        <p:blipFill rotWithShape="1">
          <a:blip r:embed="rId3">
            <a:alphaModFix/>
          </a:blip>
          <a:srcRect b="0" l="0" r="0" t="0"/>
          <a:stretch/>
        </p:blipFill>
        <p:spPr>
          <a:xfrm>
            <a:off x="632749" y="1554940"/>
            <a:ext cx="4090251" cy="2290487"/>
          </a:xfrm>
          <a:prstGeom prst="rect">
            <a:avLst/>
          </a:prstGeom>
          <a:noFill/>
          <a:ln>
            <a:noFill/>
          </a:ln>
        </p:spPr>
      </p:pic>
      <p:pic>
        <p:nvPicPr>
          <p:cNvPr descr="preencoded.png" id="240" name="Google Shape;240;p41"/>
          <p:cNvPicPr preferRelativeResize="0"/>
          <p:nvPr/>
        </p:nvPicPr>
        <p:blipFill rotWithShape="1">
          <a:blip r:embed="rId4">
            <a:alphaModFix/>
          </a:blip>
          <a:srcRect b="0" l="0" r="0" t="0"/>
          <a:stretch/>
        </p:blipFill>
        <p:spPr>
          <a:xfrm>
            <a:off x="5768249" y="995677"/>
            <a:ext cx="2773651" cy="2773651"/>
          </a:xfrm>
          <a:prstGeom prst="rect">
            <a:avLst/>
          </a:prstGeom>
          <a:noFill/>
          <a:ln>
            <a:noFill/>
          </a:ln>
        </p:spPr>
      </p:pic>
      <p:sp>
        <p:nvSpPr>
          <p:cNvPr id="241" name="Google Shape;241;p41"/>
          <p:cNvSpPr/>
          <p:nvPr/>
        </p:nvSpPr>
        <p:spPr>
          <a:xfrm>
            <a:off x="491125" y="4217275"/>
            <a:ext cx="8115000" cy="587400"/>
          </a:xfrm>
          <a:prstGeom prst="rect">
            <a:avLst/>
          </a:prstGeom>
          <a:noFill/>
          <a:ln>
            <a:noFill/>
          </a:ln>
        </p:spPr>
        <p:txBody>
          <a:bodyPr anchorCtr="0" anchor="t" bIns="0" lIns="0" spcFirstLastPara="1" rIns="0" wrap="square" tIns="0">
            <a:noAutofit/>
          </a:bodyPr>
          <a:lstStyle/>
          <a:p>
            <a:pPr indent="0" lvl="0" marL="0" marR="0" rtl="0" algn="l">
              <a:lnSpc>
                <a:spcPct val="138095"/>
              </a:lnSpc>
              <a:spcBef>
                <a:spcPts val="0"/>
              </a:spcBef>
              <a:spcAft>
                <a:spcPts val="0"/>
              </a:spcAft>
              <a:buClr>
                <a:srgbClr val="272525"/>
              </a:buClr>
              <a:buSzPts val="700"/>
              <a:buFont typeface="Inter"/>
              <a:buNone/>
            </a:pPr>
            <a:r>
              <a:rPr b="0" i="0" lang="en-GB" sz="1000" u="none" cap="none" strike="noStrike">
                <a:solidFill>
                  <a:srgbClr val="272525"/>
                </a:solidFill>
                <a:latin typeface="Inter"/>
                <a:ea typeface="Inter"/>
                <a:cs typeface="Inter"/>
                <a:sym typeface="Inter"/>
              </a:rPr>
              <a:t>The Great White Shark accounts for the largest proportion of incidents among our filtered top five species, highlighting its prominence in recorded attacks.</a:t>
            </a:r>
            <a:endParaRPr b="0" i="0" sz="1000" u="none" cap="none" strike="noStrike">
              <a:solidFill>
                <a:srgbClr val="272525"/>
              </a:solidFill>
              <a:latin typeface="Inter"/>
              <a:ea typeface="Inter"/>
              <a:cs typeface="Inter"/>
              <a:sym typeface="Inter"/>
            </a:endParaRPr>
          </a:p>
          <a:p>
            <a:pPr indent="0" lvl="0" marL="0" rtl="0" algn="l">
              <a:lnSpc>
                <a:spcPct val="138095"/>
              </a:lnSpc>
              <a:spcBef>
                <a:spcPts val="0"/>
              </a:spcBef>
              <a:spcAft>
                <a:spcPts val="0"/>
              </a:spcAft>
              <a:buClr>
                <a:srgbClr val="272525"/>
              </a:buClr>
              <a:buSzPts val="700"/>
              <a:buFont typeface="Inter"/>
              <a:buNone/>
            </a:pPr>
            <a:r>
              <a:rPr lang="en-GB" sz="1000">
                <a:solidFill>
                  <a:srgbClr val="272525"/>
                </a:solidFill>
                <a:latin typeface="Inter"/>
                <a:ea typeface="Inter"/>
                <a:cs typeface="Inter"/>
                <a:sym typeface="Inter"/>
              </a:rPr>
              <a:t>This finding confirms our hypothesis that certain shark species are more frequently involved in attacks, providing valuable insight into specific risk factors and species-specific behavior.</a:t>
            </a:r>
            <a:endParaRPr sz="1000">
              <a:solidFill>
                <a:schemeClr val="dk1"/>
              </a:solidFill>
            </a:endParaRPr>
          </a:p>
          <a:p>
            <a:pPr indent="0" lvl="0" marL="0" marR="0" rtl="0" algn="l">
              <a:lnSpc>
                <a:spcPct val="138095"/>
              </a:lnSpc>
              <a:spcBef>
                <a:spcPts val="0"/>
              </a:spcBef>
              <a:spcAft>
                <a:spcPts val="0"/>
              </a:spcAft>
              <a:buClr>
                <a:srgbClr val="272525"/>
              </a:buClr>
              <a:buSzPts val="700"/>
              <a:buFont typeface="Inter"/>
              <a:buNone/>
            </a:pPr>
            <a:r>
              <a:t/>
            </a:r>
            <a:endParaRPr sz="1000">
              <a:solidFill>
                <a:srgbClr val="272525"/>
              </a:solidFill>
              <a:latin typeface="Inter"/>
              <a:ea typeface="Inter"/>
              <a:cs typeface="Inter"/>
              <a:sym typeface="Inter"/>
            </a:endParaRPr>
          </a:p>
        </p:txBody>
      </p:sp>
      <p:sp>
        <p:nvSpPr>
          <p:cNvPr id="242" name="Google Shape;242;p41"/>
          <p:cNvSpPr txBox="1"/>
          <p:nvPr/>
        </p:nvSpPr>
        <p:spPr>
          <a:xfrm>
            <a:off x="491125" y="800750"/>
            <a:ext cx="5106000" cy="551100"/>
          </a:xfrm>
          <a:prstGeom prst="rect">
            <a:avLst/>
          </a:prstGeom>
          <a:noFill/>
          <a:ln>
            <a:noFill/>
          </a:ln>
        </p:spPr>
        <p:txBody>
          <a:bodyPr anchorCtr="0" anchor="t" bIns="91425" lIns="91425" spcFirstLastPara="1" rIns="91425" wrap="square" tIns="91425">
            <a:spAutoFit/>
          </a:bodyPr>
          <a:lstStyle/>
          <a:p>
            <a:pPr indent="0" lvl="0" marL="0" rtl="0" algn="l">
              <a:lnSpc>
                <a:spcPct val="138095"/>
              </a:lnSpc>
              <a:spcBef>
                <a:spcPts val="0"/>
              </a:spcBef>
              <a:spcAft>
                <a:spcPts val="0"/>
              </a:spcAft>
              <a:buNone/>
            </a:pPr>
            <a:r>
              <a:rPr lang="en-GB" sz="1000">
                <a:solidFill>
                  <a:srgbClr val="272525"/>
                </a:solidFill>
                <a:latin typeface="Inter"/>
                <a:ea typeface="Inter"/>
                <a:cs typeface="Inter"/>
                <a:sym typeface="Inter"/>
              </a:rPr>
              <a:t>Focusing on the five most frequently identified species, we observe significant differences in their involvement in attacks.</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p:nvPr/>
        </p:nvSpPr>
        <p:spPr>
          <a:xfrm>
            <a:off x="458391" y="362248"/>
            <a:ext cx="4651921" cy="376014"/>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00000"/>
              </a:buClr>
              <a:buSzPts val="2300"/>
              <a:buFont typeface="Petrona"/>
              <a:buNone/>
            </a:pPr>
            <a:r>
              <a:rPr b="1" i="0" lang="en-GB" sz="2300" u="none" cap="none" strike="noStrike">
                <a:solidFill>
                  <a:srgbClr val="000000"/>
                </a:solidFill>
                <a:latin typeface="Petrona"/>
                <a:ea typeface="Petrona"/>
                <a:cs typeface="Petrona"/>
                <a:sym typeface="Petrona"/>
              </a:rPr>
              <a:t>Top Activities Linked to Incidents</a:t>
            </a:r>
            <a:endParaRPr b="0" i="0" sz="2300" u="none" cap="none" strike="noStrike"/>
          </a:p>
        </p:txBody>
      </p:sp>
      <p:sp>
        <p:nvSpPr>
          <p:cNvPr id="249" name="Google Shape;249;p42"/>
          <p:cNvSpPr/>
          <p:nvPr/>
        </p:nvSpPr>
        <p:spPr>
          <a:xfrm>
            <a:off x="458391" y="949970"/>
            <a:ext cx="8227219" cy="176361"/>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272525"/>
              </a:buClr>
              <a:buSzPts val="900"/>
              <a:buFont typeface="Inter"/>
              <a:buNone/>
            </a:pPr>
            <a:r>
              <a:rPr b="0" i="0" lang="en-GB" sz="900" u="none" cap="none" strike="noStrike">
                <a:solidFill>
                  <a:srgbClr val="272525"/>
                </a:solidFill>
                <a:latin typeface="Inter"/>
                <a:ea typeface="Inter"/>
                <a:cs typeface="Inter"/>
                <a:sym typeface="Inter"/>
              </a:rPr>
              <a:t>Our analysis reveals specific human activities that are most frequently associated with shark attack incidents.</a:t>
            </a:r>
            <a:endParaRPr b="0" i="0" sz="900" u="none" cap="none" strike="noStrike"/>
          </a:p>
        </p:txBody>
      </p:sp>
      <p:pic>
        <p:nvPicPr>
          <p:cNvPr descr="preencoded.png" id="250" name="Google Shape;250;p42"/>
          <p:cNvPicPr preferRelativeResize="0"/>
          <p:nvPr/>
        </p:nvPicPr>
        <p:blipFill rotWithShape="1">
          <a:blip r:embed="rId3">
            <a:alphaModFix/>
          </a:blip>
          <a:srcRect b="0" l="0" r="0" t="0"/>
          <a:stretch/>
        </p:blipFill>
        <p:spPr>
          <a:xfrm>
            <a:off x="381841" y="2571756"/>
            <a:ext cx="3973860" cy="2225353"/>
          </a:xfrm>
          <a:prstGeom prst="rect">
            <a:avLst/>
          </a:prstGeom>
          <a:noFill/>
          <a:ln>
            <a:noFill/>
          </a:ln>
        </p:spPr>
      </p:pic>
      <p:sp>
        <p:nvSpPr>
          <p:cNvPr id="251" name="Google Shape;251;p42"/>
          <p:cNvSpPr/>
          <p:nvPr/>
        </p:nvSpPr>
        <p:spPr>
          <a:xfrm>
            <a:off x="458391" y="1156950"/>
            <a:ext cx="6889500" cy="352800"/>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272525"/>
              </a:buClr>
              <a:buSzPts val="900"/>
              <a:buFont typeface="Inter"/>
              <a:buNone/>
            </a:pPr>
            <a:r>
              <a:rPr b="0" i="0" lang="en-GB" sz="900" u="none" cap="none" strike="noStrike">
                <a:solidFill>
                  <a:srgbClr val="272525"/>
                </a:solidFill>
                <a:latin typeface="Inter"/>
                <a:ea typeface="Inter"/>
                <a:cs typeface="Inter"/>
                <a:sym typeface="Inter"/>
              </a:rPr>
              <a:t>Surfing emerges as the most common activity recorded in these incidents, followed by swimming and fishing.</a:t>
            </a:r>
            <a:endParaRPr b="0" i="0" sz="900" u="none" cap="none" strike="noStrike"/>
          </a:p>
        </p:txBody>
      </p:sp>
      <p:sp>
        <p:nvSpPr>
          <p:cNvPr id="252" name="Google Shape;252;p42"/>
          <p:cNvSpPr/>
          <p:nvPr/>
        </p:nvSpPr>
        <p:spPr>
          <a:xfrm>
            <a:off x="458394" y="1390400"/>
            <a:ext cx="6086100" cy="529200"/>
          </a:xfrm>
          <a:prstGeom prst="rect">
            <a:avLst/>
          </a:prstGeom>
          <a:noFill/>
          <a:ln>
            <a:noFill/>
          </a:ln>
        </p:spPr>
        <p:txBody>
          <a:bodyPr anchorCtr="0" anchor="t" bIns="0" lIns="0" spcFirstLastPara="1" rIns="0" wrap="square" tIns="0">
            <a:noAutofit/>
          </a:bodyPr>
          <a:lstStyle/>
          <a:p>
            <a:pPr indent="0" lvl="0" marL="0" marR="0" rtl="0" algn="l">
              <a:lnSpc>
                <a:spcPct val="157142"/>
              </a:lnSpc>
              <a:spcBef>
                <a:spcPts val="0"/>
              </a:spcBef>
              <a:spcAft>
                <a:spcPts val="0"/>
              </a:spcAft>
              <a:buClr>
                <a:srgbClr val="272525"/>
              </a:buClr>
              <a:buSzPts val="900"/>
              <a:buFont typeface="Inter"/>
              <a:buNone/>
            </a:pPr>
            <a:r>
              <a:rPr b="0" i="0" lang="en-GB" sz="900" u="none" cap="none" strike="noStrike">
                <a:solidFill>
                  <a:srgbClr val="272525"/>
                </a:solidFill>
                <a:latin typeface="Inter"/>
                <a:ea typeface="Inter"/>
                <a:cs typeface="Inter"/>
                <a:sym typeface="Inter"/>
              </a:rPr>
              <a:t>This data validates our bonus hypothesis, indicating a clear link between specific recreational activities and higher risk of shark encounters. Understanding these patterns can inform safety guidelines.</a:t>
            </a:r>
            <a:endParaRPr b="0" i="0" sz="900" u="none" cap="none" strike="noStrike"/>
          </a:p>
        </p:txBody>
      </p:sp>
      <p:pic>
        <p:nvPicPr>
          <p:cNvPr descr="preencoded.png" id="253" name="Google Shape;253;p42"/>
          <p:cNvPicPr preferRelativeResize="0"/>
          <p:nvPr/>
        </p:nvPicPr>
        <p:blipFill rotWithShape="1">
          <a:blip r:embed="rId4">
            <a:alphaModFix/>
          </a:blip>
          <a:srcRect b="0" l="0" r="0" t="0"/>
          <a:stretch/>
        </p:blipFill>
        <p:spPr>
          <a:xfrm>
            <a:off x="4682750" y="2675950"/>
            <a:ext cx="4259976" cy="2016951"/>
          </a:xfrm>
          <a:prstGeom prst="rect">
            <a:avLst/>
          </a:prstGeom>
          <a:noFill/>
          <a:ln>
            <a:noFill/>
          </a:ln>
        </p:spPr>
      </p:pic>
      <p:sp>
        <p:nvSpPr>
          <p:cNvPr id="254" name="Google Shape;254;p42"/>
          <p:cNvSpPr/>
          <p:nvPr/>
        </p:nvSpPr>
        <p:spPr>
          <a:xfrm>
            <a:off x="5397449" y="4777473"/>
            <a:ext cx="114600" cy="114600"/>
          </a:xfrm>
          <a:prstGeom prst="roundRect">
            <a:avLst>
              <a:gd fmla="val 9974" name="adj"/>
            </a:avLst>
          </a:prstGeom>
          <a:solidFill>
            <a:srgbClr val="00334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5" name="Google Shape;255;p42"/>
          <p:cNvSpPr/>
          <p:nvPr/>
        </p:nvSpPr>
        <p:spPr>
          <a:xfrm>
            <a:off x="5550147" y="4777473"/>
            <a:ext cx="3891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525"/>
              </a:buClr>
              <a:buSzPts val="900"/>
              <a:buFont typeface="Inter"/>
              <a:buNone/>
            </a:pPr>
            <a:r>
              <a:rPr b="0" i="0" lang="en-GB" sz="900" u="none" cap="none" strike="noStrike">
                <a:solidFill>
                  <a:srgbClr val="272525"/>
                </a:solidFill>
                <a:latin typeface="Inter"/>
                <a:ea typeface="Inter"/>
                <a:cs typeface="Inter"/>
                <a:sym typeface="Inter"/>
              </a:rPr>
              <a:t>Fishing</a:t>
            </a:r>
            <a:endParaRPr b="0" i="0" sz="900" u="none" cap="none" strike="noStrike"/>
          </a:p>
        </p:txBody>
      </p:sp>
      <p:sp>
        <p:nvSpPr>
          <p:cNvPr id="256" name="Google Shape;256;p42"/>
          <p:cNvSpPr/>
          <p:nvPr/>
        </p:nvSpPr>
        <p:spPr>
          <a:xfrm>
            <a:off x="6391696" y="4777473"/>
            <a:ext cx="114600" cy="114600"/>
          </a:xfrm>
          <a:prstGeom prst="roundRect">
            <a:avLst>
              <a:gd fmla="val 9974" name="adj"/>
            </a:avLst>
          </a:prstGeom>
          <a:solidFill>
            <a:srgbClr val="00547E"/>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7" name="Google Shape;257;p42"/>
          <p:cNvSpPr/>
          <p:nvPr/>
        </p:nvSpPr>
        <p:spPr>
          <a:xfrm>
            <a:off x="6544393" y="4777473"/>
            <a:ext cx="3942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525"/>
              </a:buClr>
              <a:buSzPts val="900"/>
              <a:buFont typeface="Inter"/>
              <a:buNone/>
            </a:pPr>
            <a:r>
              <a:rPr b="0" i="0" lang="en-GB" sz="900" u="none" cap="none" strike="noStrike">
                <a:solidFill>
                  <a:srgbClr val="272525"/>
                </a:solidFill>
                <a:latin typeface="Inter"/>
                <a:ea typeface="Inter"/>
                <a:cs typeface="Inter"/>
                <a:sym typeface="Inter"/>
              </a:rPr>
              <a:t>Surfing</a:t>
            </a:r>
            <a:endParaRPr b="0" i="0" sz="900" u="none" cap="none" strike="noStrike"/>
          </a:p>
        </p:txBody>
      </p:sp>
      <p:sp>
        <p:nvSpPr>
          <p:cNvPr id="258" name="Google Shape;258;p42"/>
          <p:cNvSpPr/>
          <p:nvPr/>
        </p:nvSpPr>
        <p:spPr>
          <a:xfrm>
            <a:off x="7390927" y="4777473"/>
            <a:ext cx="114600" cy="114600"/>
          </a:xfrm>
          <a:prstGeom prst="roundRect">
            <a:avLst>
              <a:gd fmla="val 9974" name="adj"/>
            </a:avLst>
          </a:prstGeom>
          <a:solidFill>
            <a:srgbClr val="0075AF"/>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59" name="Google Shape;259;p42"/>
          <p:cNvSpPr/>
          <p:nvPr/>
        </p:nvSpPr>
        <p:spPr>
          <a:xfrm>
            <a:off x="7562975" y="4777473"/>
            <a:ext cx="561300" cy="114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72525"/>
              </a:buClr>
              <a:buSzPts val="900"/>
              <a:buFont typeface="Inter"/>
              <a:buNone/>
            </a:pPr>
            <a:r>
              <a:rPr b="0" i="0" lang="en-GB" sz="900" u="none" cap="none" strike="noStrike">
                <a:solidFill>
                  <a:srgbClr val="272525"/>
                </a:solidFill>
                <a:latin typeface="Inter"/>
                <a:ea typeface="Inter"/>
                <a:cs typeface="Inter"/>
                <a:sym typeface="Inter"/>
              </a:rPr>
              <a:t>Swimming</a:t>
            </a:r>
            <a:endParaRPr b="0" i="0" sz="9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p:nvPr/>
        </p:nvSpPr>
        <p:spPr>
          <a:xfrm>
            <a:off x="496128" y="613700"/>
            <a:ext cx="5956200" cy="4071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600"/>
              <a:buFont typeface="Petrona"/>
              <a:buNone/>
            </a:pPr>
            <a:r>
              <a:rPr b="1" i="0" lang="en-GB" sz="2600" u="none" cap="none" strike="noStrike">
                <a:solidFill>
                  <a:srgbClr val="000000"/>
                </a:solidFill>
                <a:latin typeface="Petrona"/>
                <a:ea typeface="Petrona"/>
                <a:cs typeface="Petrona"/>
                <a:sym typeface="Petrona"/>
              </a:rPr>
              <a:t>Conclusion &amp; Key Learnings</a:t>
            </a:r>
            <a:endParaRPr b="0" i="0" sz="2600" u="none" cap="none" strike="noStrike"/>
          </a:p>
        </p:txBody>
      </p:sp>
      <p:sp>
        <p:nvSpPr>
          <p:cNvPr id="266" name="Google Shape;266;p43"/>
          <p:cNvSpPr/>
          <p:nvPr/>
        </p:nvSpPr>
        <p:spPr>
          <a:xfrm>
            <a:off x="496119" y="1268760"/>
            <a:ext cx="8151763" cy="198463"/>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Our mini-project successfully transformed raw, unstructured data into actionable insights, validating our initial hypotheses.</a:t>
            </a:r>
            <a:endParaRPr b="0" i="0" sz="1000" u="none" cap="none" strike="noStrike"/>
          </a:p>
        </p:txBody>
      </p:sp>
      <p:sp>
        <p:nvSpPr>
          <p:cNvPr id="267" name="Google Shape;267;p43"/>
          <p:cNvSpPr/>
          <p:nvPr/>
        </p:nvSpPr>
        <p:spPr>
          <a:xfrm>
            <a:off x="496119" y="1606749"/>
            <a:ext cx="2634556" cy="2023765"/>
          </a:xfrm>
          <a:prstGeom prst="roundRect">
            <a:avLst>
              <a:gd fmla="val 2574" name="adj"/>
            </a:avLst>
          </a:prstGeom>
          <a:solidFill>
            <a:srgbClr val="CCEEFF"/>
          </a:solidFill>
          <a:ln cap="flat" cmpd="sng" w="952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68" name="Google Shape;268;p43"/>
          <p:cNvSpPr/>
          <p:nvPr/>
        </p:nvSpPr>
        <p:spPr>
          <a:xfrm>
            <a:off x="624855" y="1735485"/>
            <a:ext cx="372071" cy="372071"/>
          </a:xfrm>
          <a:prstGeom prst="roundRect">
            <a:avLst>
              <a:gd fmla="val 15358451"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69" name="Google Shape;269;p43"/>
          <p:cNvPicPr preferRelativeResize="0"/>
          <p:nvPr/>
        </p:nvPicPr>
        <p:blipFill rotWithShape="1">
          <a:blip r:embed="rId3">
            <a:alphaModFix/>
          </a:blip>
          <a:srcRect b="0" l="0" r="0" t="0"/>
          <a:stretch/>
        </p:blipFill>
        <p:spPr>
          <a:xfrm>
            <a:off x="727174" y="1837729"/>
            <a:ext cx="167432" cy="167432"/>
          </a:xfrm>
          <a:prstGeom prst="rect">
            <a:avLst/>
          </a:prstGeom>
          <a:noFill/>
          <a:ln>
            <a:noFill/>
          </a:ln>
        </p:spPr>
      </p:pic>
      <p:sp>
        <p:nvSpPr>
          <p:cNvPr id="270" name="Google Shape;270;p43"/>
          <p:cNvSpPr/>
          <p:nvPr/>
        </p:nvSpPr>
        <p:spPr>
          <a:xfrm>
            <a:off x="624847" y="2164090"/>
            <a:ext cx="2544600" cy="325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1300"/>
              <a:buFont typeface="Petrona"/>
              <a:buNone/>
            </a:pPr>
            <a:r>
              <a:rPr b="1" i="0" lang="en-GB" sz="1300" u="none" cap="none" strike="noStrike">
                <a:solidFill>
                  <a:srgbClr val="272525"/>
                </a:solidFill>
                <a:latin typeface="Petrona"/>
                <a:ea typeface="Petrona"/>
                <a:cs typeface="Petrona"/>
                <a:sym typeface="Petrona"/>
              </a:rPr>
              <a:t>Hypotheses Supported</a:t>
            </a:r>
            <a:endParaRPr b="0" i="0" sz="1300" u="none" cap="none" strike="noStrike"/>
          </a:p>
        </p:txBody>
      </p:sp>
      <p:sp>
        <p:nvSpPr>
          <p:cNvPr id="271" name="Google Shape;271;p43"/>
          <p:cNvSpPr/>
          <p:nvPr/>
        </p:nvSpPr>
        <p:spPr>
          <a:xfrm>
            <a:off x="624855" y="2442032"/>
            <a:ext cx="2377200" cy="7938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All initial hypotheses regarding geographic, provocation, species, and activity-related patterns were confirmed by the cleaned data.</a:t>
            </a:r>
            <a:endParaRPr b="0" i="0" sz="1000" u="none" cap="none" strike="noStrike"/>
          </a:p>
        </p:txBody>
      </p:sp>
      <p:sp>
        <p:nvSpPr>
          <p:cNvPr id="272" name="Google Shape;272;p43"/>
          <p:cNvSpPr/>
          <p:nvPr/>
        </p:nvSpPr>
        <p:spPr>
          <a:xfrm>
            <a:off x="3254648" y="1606749"/>
            <a:ext cx="2634630" cy="2023765"/>
          </a:xfrm>
          <a:prstGeom prst="roundRect">
            <a:avLst>
              <a:gd fmla="val 2574" name="adj"/>
            </a:avLst>
          </a:prstGeom>
          <a:solidFill>
            <a:srgbClr val="CCEEFF"/>
          </a:solidFill>
          <a:ln cap="flat" cmpd="sng" w="952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73" name="Google Shape;273;p43"/>
          <p:cNvSpPr/>
          <p:nvPr/>
        </p:nvSpPr>
        <p:spPr>
          <a:xfrm>
            <a:off x="3383384" y="1735485"/>
            <a:ext cx="372071" cy="372071"/>
          </a:xfrm>
          <a:prstGeom prst="roundRect">
            <a:avLst>
              <a:gd fmla="val 15358451"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74" name="Google Shape;274;p43"/>
          <p:cNvPicPr preferRelativeResize="0"/>
          <p:nvPr/>
        </p:nvPicPr>
        <p:blipFill rotWithShape="1">
          <a:blip r:embed="rId4">
            <a:alphaModFix/>
          </a:blip>
          <a:srcRect b="0" l="0" r="0" t="0"/>
          <a:stretch/>
        </p:blipFill>
        <p:spPr>
          <a:xfrm>
            <a:off x="3485704" y="1837729"/>
            <a:ext cx="167432" cy="167432"/>
          </a:xfrm>
          <a:prstGeom prst="rect">
            <a:avLst/>
          </a:prstGeom>
          <a:noFill/>
          <a:ln>
            <a:noFill/>
          </a:ln>
        </p:spPr>
      </p:pic>
      <p:sp>
        <p:nvSpPr>
          <p:cNvPr id="275" name="Google Shape;275;p43"/>
          <p:cNvSpPr/>
          <p:nvPr/>
        </p:nvSpPr>
        <p:spPr>
          <a:xfrm>
            <a:off x="3383373" y="2164091"/>
            <a:ext cx="2377200" cy="2034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1300"/>
              <a:buFont typeface="Petrona"/>
              <a:buNone/>
            </a:pPr>
            <a:r>
              <a:rPr b="1" i="0" lang="en-GB" sz="1300" u="none" cap="none" strike="noStrike">
                <a:solidFill>
                  <a:srgbClr val="272525"/>
                </a:solidFill>
                <a:latin typeface="Petrona"/>
                <a:ea typeface="Petrona"/>
                <a:cs typeface="Petrona"/>
                <a:sym typeface="Petrona"/>
              </a:rPr>
              <a:t>The Power of Data Cleaning</a:t>
            </a:r>
            <a:endParaRPr b="0" i="0" sz="1300" u="none" cap="none" strike="noStrike"/>
          </a:p>
        </p:txBody>
      </p:sp>
      <p:sp>
        <p:nvSpPr>
          <p:cNvPr id="276" name="Google Shape;276;p43"/>
          <p:cNvSpPr/>
          <p:nvPr/>
        </p:nvSpPr>
        <p:spPr>
          <a:xfrm>
            <a:off x="3383375" y="2442041"/>
            <a:ext cx="2415900" cy="9924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Meticulous data cleaning was essential; it enabled meaningful grouping, accurate charts, and reliable conclusions that were impossible with the raw data.</a:t>
            </a:r>
            <a:endParaRPr b="0" i="0" sz="1000" u="none" cap="none" strike="noStrike"/>
          </a:p>
        </p:txBody>
      </p:sp>
      <p:sp>
        <p:nvSpPr>
          <p:cNvPr id="277" name="Google Shape;277;p43"/>
          <p:cNvSpPr/>
          <p:nvPr/>
        </p:nvSpPr>
        <p:spPr>
          <a:xfrm>
            <a:off x="6013252" y="1606749"/>
            <a:ext cx="2634556" cy="2023765"/>
          </a:xfrm>
          <a:prstGeom prst="roundRect">
            <a:avLst>
              <a:gd fmla="val 2574" name="adj"/>
            </a:avLst>
          </a:prstGeom>
          <a:solidFill>
            <a:srgbClr val="CCEEFF"/>
          </a:solidFill>
          <a:ln cap="flat" cmpd="sng" w="9525">
            <a:solidFill>
              <a:srgbClr val="B2D4E5"/>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278" name="Google Shape;278;p43"/>
          <p:cNvSpPr/>
          <p:nvPr/>
        </p:nvSpPr>
        <p:spPr>
          <a:xfrm>
            <a:off x="6141988" y="1735485"/>
            <a:ext cx="372071" cy="372071"/>
          </a:xfrm>
          <a:prstGeom prst="roundRect">
            <a:avLst>
              <a:gd fmla="val 15358451" name="adj"/>
            </a:avLst>
          </a:prstGeom>
          <a:solidFill>
            <a:srgbClr val="007EBD"/>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279" name="Google Shape;279;p43"/>
          <p:cNvPicPr preferRelativeResize="0"/>
          <p:nvPr/>
        </p:nvPicPr>
        <p:blipFill rotWithShape="1">
          <a:blip r:embed="rId5">
            <a:alphaModFix/>
          </a:blip>
          <a:srcRect b="0" l="0" r="0" t="0"/>
          <a:stretch/>
        </p:blipFill>
        <p:spPr>
          <a:xfrm>
            <a:off x="6244308" y="1837729"/>
            <a:ext cx="167432" cy="167432"/>
          </a:xfrm>
          <a:prstGeom prst="rect">
            <a:avLst/>
          </a:prstGeom>
          <a:noFill/>
          <a:ln>
            <a:noFill/>
          </a:ln>
        </p:spPr>
      </p:pic>
      <p:sp>
        <p:nvSpPr>
          <p:cNvPr id="280" name="Google Shape;280;p43"/>
          <p:cNvSpPr/>
          <p:nvPr/>
        </p:nvSpPr>
        <p:spPr>
          <a:xfrm>
            <a:off x="6141988" y="2164095"/>
            <a:ext cx="1628100" cy="2034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1300"/>
              <a:buFont typeface="Petrona"/>
              <a:buNone/>
            </a:pPr>
            <a:r>
              <a:rPr b="1" i="0" lang="en-GB" sz="1300" u="none" cap="none" strike="noStrike">
                <a:solidFill>
                  <a:srgbClr val="272525"/>
                </a:solidFill>
                <a:latin typeface="Petrona"/>
                <a:ea typeface="Petrona"/>
                <a:cs typeface="Petrona"/>
                <a:sym typeface="Petrona"/>
              </a:rPr>
              <a:t>Valuable Techniques</a:t>
            </a:r>
            <a:endParaRPr b="0" i="0" sz="1300" u="none" cap="none" strike="noStrike"/>
          </a:p>
        </p:txBody>
      </p:sp>
      <p:sp>
        <p:nvSpPr>
          <p:cNvPr id="281" name="Google Shape;281;p43"/>
          <p:cNvSpPr/>
          <p:nvPr/>
        </p:nvSpPr>
        <p:spPr>
          <a:xfrm>
            <a:off x="6141988" y="2442032"/>
            <a:ext cx="2377200" cy="79380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272525"/>
              </a:buClr>
              <a:buSzPts val="1000"/>
              <a:buFont typeface="Inter"/>
              <a:buNone/>
            </a:pPr>
            <a:r>
              <a:rPr b="0" i="0" lang="en-GB" sz="1000" u="none" cap="none" strike="noStrike">
                <a:solidFill>
                  <a:srgbClr val="272525"/>
                </a:solidFill>
                <a:latin typeface="Inter"/>
                <a:ea typeface="Inter"/>
                <a:cs typeface="Inter"/>
                <a:sym typeface="Inter"/>
              </a:rPr>
              <a:t>Mastering regex, string standardization, and robust categorization techniques are critical skills for any data professional.</a:t>
            </a:r>
            <a:endParaRPr b="0" i="0" sz="1000" u="none" cap="none" strike="noStrike"/>
          </a:p>
        </p:txBody>
      </p:sp>
      <p:sp>
        <p:nvSpPr>
          <p:cNvPr id="282" name="Google Shape;282;p43"/>
          <p:cNvSpPr/>
          <p:nvPr/>
        </p:nvSpPr>
        <p:spPr>
          <a:xfrm>
            <a:off x="496119" y="3770039"/>
            <a:ext cx="8151763" cy="248096"/>
          </a:xfrm>
          <a:prstGeom prst="rect">
            <a:avLst/>
          </a:prstGeom>
          <a:noFill/>
          <a:ln>
            <a:noFill/>
          </a:ln>
        </p:spPr>
        <p:txBody>
          <a:bodyPr anchorCtr="0" anchor="t" bIns="0" lIns="0" spcFirstLastPara="1" rIns="0" wrap="square" tIns="0">
            <a:noAutofit/>
          </a:bodyPr>
          <a:lstStyle/>
          <a:p>
            <a:pPr indent="0" lvl="0" marL="0" marR="0" rtl="0" algn="l">
              <a:lnSpc>
                <a:spcPct val="158974"/>
              </a:lnSpc>
              <a:spcBef>
                <a:spcPts val="0"/>
              </a:spcBef>
              <a:spcAft>
                <a:spcPts val="0"/>
              </a:spcAft>
              <a:buClr>
                <a:srgbClr val="272525"/>
              </a:buClr>
              <a:buSzPts val="1200"/>
              <a:buFont typeface="Inter"/>
              <a:buNone/>
            </a:pPr>
            <a:r>
              <a:rPr b="0" i="0" lang="en-GB" sz="1200" u="none" cap="none" strike="noStrike">
                <a:solidFill>
                  <a:srgbClr val="272525"/>
                </a:solidFill>
                <a:latin typeface="Inter"/>
                <a:ea typeface="Inter"/>
                <a:cs typeface="Inter"/>
                <a:sym typeface="Inter"/>
              </a:rPr>
              <a:t>Thank you for your attention!</a:t>
            </a:r>
            <a:endParaRPr b="0" i="0" sz="1200" u="none" cap="none" strike="noStrike"/>
          </a:p>
        </p:txBody>
      </p:sp>
      <p:sp>
        <p:nvSpPr>
          <p:cNvPr id="283" name="Google Shape;283;p43"/>
          <p:cNvSpPr/>
          <p:nvPr/>
        </p:nvSpPr>
        <p:spPr>
          <a:xfrm>
            <a:off x="496119" y="4204171"/>
            <a:ext cx="2604939" cy="325636"/>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000000"/>
              </a:buClr>
              <a:buSzPts val="2000"/>
              <a:buFont typeface="Petrona"/>
              <a:buNone/>
            </a:pPr>
            <a:r>
              <a:rPr b="1" i="0" lang="en-GB" sz="2000" u="none" cap="none" strike="noStrike">
                <a:solidFill>
                  <a:srgbClr val="000000"/>
                </a:solidFill>
                <a:latin typeface="Petrona"/>
                <a:ea typeface="Petrona"/>
                <a:cs typeface="Petrona"/>
                <a:sym typeface="Petrona"/>
              </a:rPr>
              <a:t>Q&amp;A</a:t>
            </a:r>
            <a:endParaRPr b="0" i="0" sz="20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